
<file path=[Content_Types].xml><?xml version="1.0" encoding="utf-8"?>
<Types xmlns="http://schemas.openxmlformats.org/package/2006/content-types">
  <Override PartName="/ppt/slides/slide6.xml" ContentType="application/vnd.openxmlformats-officedocument.presentationml.slide+xml"/>
  <Override PartName="/ppt/slides/slide29.xml" ContentType="application/vnd.openxmlformats-officedocument.presentationml.slide+xml"/>
  <Override PartName="/ppt/slideLayouts/slideLayout8.xml" ContentType="application/vnd.openxmlformats-officedocument.presentationml.slideLayout+xml"/>
  <Override PartName="/ppt/slideMasters/slideMaster1.xml" ContentType="application/vnd.openxmlformats-officedocument.presentationml.slideMaster+xml"/>
  <Override PartName="/ppt/slides/slide4.xml" ContentType="application/vnd.openxmlformats-officedocument.presentationml.slide+xml"/>
  <Override PartName="/ppt/slides/slide18.xml" ContentType="application/vnd.openxmlformats-officedocument.presentationml.slide+xml"/>
  <Override PartName="/ppt/slides/slide27.xml" ContentType="application/vnd.openxmlformats-officedocument.presentationml.slide+xml"/>
  <Override PartName="/ppt/slideLayouts/slideLayout4.xml" ContentType="application/vnd.openxmlformats-officedocument.presentationml.slideLayout+xml"/>
  <Override PartName="/ppt/slideLayouts/slideLayout6.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0.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Default Extension="mp4" ContentType="video/mp4"/>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Layouts/slideLayout7.xml" ContentType="application/vnd.openxmlformats-officedocument.presentationml.slideLayout+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6"/>
  </p:notesMasterIdLst>
  <p:sldIdLst>
    <p:sldId id="332" r:id="rId2"/>
    <p:sldId id="330" r:id="rId3"/>
    <p:sldId id="335" r:id="rId4"/>
    <p:sldId id="328" r:id="rId5"/>
    <p:sldId id="329" r:id="rId6"/>
    <p:sldId id="334" r:id="rId7"/>
    <p:sldId id="269" r:id="rId8"/>
    <p:sldId id="270" r:id="rId9"/>
    <p:sldId id="271" r:id="rId10"/>
    <p:sldId id="272" r:id="rId11"/>
    <p:sldId id="273" r:id="rId12"/>
    <p:sldId id="275" r:id="rId13"/>
    <p:sldId id="274" r:id="rId14"/>
    <p:sldId id="276" r:id="rId15"/>
    <p:sldId id="277" r:id="rId16"/>
    <p:sldId id="278" r:id="rId17"/>
    <p:sldId id="279" r:id="rId18"/>
    <p:sldId id="280" r:id="rId19"/>
    <p:sldId id="281" r:id="rId20"/>
    <p:sldId id="282" r:id="rId21"/>
    <p:sldId id="283" r:id="rId22"/>
    <p:sldId id="284" r:id="rId23"/>
    <p:sldId id="285" r:id="rId24"/>
    <p:sldId id="286" r:id="rId25"/>
    <p:sldId id="287" r:id="rId26"/>
    <p:sldId id="288" r:id="rId27"/>
    <p:sldId id="289" r:id="rId28"/>
    <p:sldId id="290" r:id="rId29"/>
    <p:sldId id="291" r:id="rId30"/>
    <p:sldId id="331" r:id="rId31"/>
    <p:sldId id="336" r:id="rId32"/>
    <p:sldId id="337" r:id="rId33"/>
    <p:sldId id="338" r:id="rId34"/>
    <p:sldId id="333"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4995" autoAdjust="0"/>
    <p:restoredTop sz="94660"/>
  </p:normalViewPr>
  <p:slideViewPr>
    <p:cSldViewPr snapToGrid="0">
      <p:cViewPr varScale="1">
        <p:scale>
          <a:sx n="69" d="100"/>
          <a:sy n="69" d="100"/>
        </p:scale>
        <p:origin x="-696" y="-108"/>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32ACFF4-A661-43A3-8DDE-928EE896851F}" type="datetimeFigureOut">
              <a:rPr lang="en-US" smtClean="0"/>
              <a:pPr/>
              <a:t>6/28/2020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BA72015-3CB9-40E7-91C3-6E242049E349}" type="slidenum">
              <a:rPr lang="en-US" smtClean="0"/>
              <a:pPr/>
              <a:t>‹#›</a:t>
            </a:fld>
            <a:endParaRPr lang="en-US"/>
          </a:p>
        </p:txBody>
      </p:sp>
    </p:spTree>
    <p:extLst>
      <p:ext uri="{BB962C8B-B14F-4D97-AF65-F5344CB8AC3E}">
        <p14:creationId xmlns="" xmlns:p14="http://schemas.microsoft.com/office/powerpoint/2010/main" val="194709383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17AB069-C6D3-41E1-8922-8CF7FABA0BBC}"/>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 xmlns:a16="http://schemas.microsoft.com/office/drawing/2014/main" id="{07CE4CCD-6911-439D-A542-2DBB079E0AC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 xmlns:a16="http://schemas.microsoft.com/office/drawing/2014/main" id="{695FF02A-B684-4463-9D4C-F2BB4176E2E0}"/>
              </a:ext>
            </a:extLst>
          </p:cNvPr>
          <p:cNvSpPr>
            <a:spLocks noGrp="1"/>
          </p:cNvSpPr>
          <p:nvPr>
            <p:ph type="dt" sz="half" idx="10"/>
          </p:nvPr>
        </p:nvSpPr>
        <p:spPr/>
        <p:txBody>
          <a:bodyPr/>
          <a:lstStyle/>
          <a:p>
            <a:fld id="{D737E174-01AF-4645-A10A-2EDF66C51666}" type="datetimeFigureOut">
              <a:rPr lang="en-US" smtClean="0"/>
              <a:pPr/>
              <a:t>6/28/2020</a:t>
            </a:fld>
            <a:endParaRPr lang="en-US"/>
          </a:p>
        </p:txBody>
      </p:sp>
      <p:sp>
        <p:nvSpPr>
          <p:cNvPr id="5" name="Footer Placeholder 4">
            <a:extLst>
              <a:ext uri="{FF2B5EF4-FFF2-40B4-BE49-F238E27FC236}">
                <a16:creationId xmlns="" xmlns:a16="http://schemas.microsoft.com/office/drawing/2014/main" id="{C402B3A4-E021-4266-8D13-6091E13141A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EB0BDA31-CEF0-48BD-8C1C-44915E0A5497}"/>
              </a:ext>
            </a:extLst>
          </p:cNvPr>
          <p:cNvSpPr>
            <a:spLocks noGrp="1"/>
          </p:cNvSpPr>
          <p:nvPr>
            <p:ph type="sldNum" sz="quarter" idx="12"/>
          </p:nvPr>
        </p:nvSpPr>
        <p:spPr/>
        <p:txBody>
          <a:body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19196365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904F58E-F4BC-4170-A16B-05E002A9C2C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 xmlns:a16="http://schemas.microsoft.com/office/drawing/2014/main" id="{13B3B1A4-4D8D-45F3-B4AE-52F800F3D9E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A480464F-22F8-4213-82FB-5DC661196170}"/>
              </a:ext>
            </a:extLst>
          </p:cNvPr>
          <p:cNvSpPr>
            <a:spLocks noGrp="1"/>
          </p:cNvSpPr>
          <p:nvPr>
            <p:ph type="dt" sz="half" idx="10"/>
          </p:nvPr>
        </p:nvSpPr>
        <p:spPr/>
        <p:txBody>
          <a:bodyPr/>
          <a:lstStyle/>
          <a:p>
            <a:fld id="{D737E174-01AF-4645-A10A-2EDF66C51666}" type="datetimeFigureOut">
              <a:rPr lang="en-US" smtClean="0"/>
              <a:pPr/>
              <a:t>6/28/2020</a:t>
            </a:fld>
            <a:endParaRPr lang="en-US"/>
          </a:p>
        </p:txBody>
      </p:sp>
      <p:sp>
        <p:nvSpPr>
          <p:cNvPr id="5" name="Footer Placeholder 4">
            <a:extLst>
              <a:ext uri="{FF2B5EF4-FFF2-40B4-BE49-F238E27FC236}">
                <a16:creationId xmlns="" xmlns:a16="http://schemas.microsoft.com/office/drawing/2014/main" id="{AF1033D4-335A-42FE-AAF3-F795F6AAE9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94A88984-FB40-434A-97E3-C584002AF7D4}"/>
              </a:ext>
            </a:extLst>
          </p:cNvPr>
          <p:cNvSpPr>
            <a:spLocks noGrp="1"/>
          </p:cNvSpPr>
          <p:nvPr>
            <p:ph type="sldNum" sz="quarter" idx="12"/>
          </p:nvPr>
        </p:nvSpPr>
        <p:spPr/>
        <p:txBody>
          <a:body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200231981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 xmlns:a16="http://schemas.microsoft.com/office/drawing/2014/main" id="{8778FD5E-D98A-44A6-B4D3-70948581D3D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 xmlns:a16="http://schemas.microsoft.com/office/drawing/2014/main" id="{E4F3F1B9-32C5-4481-A2E9-67C2CA6A2C04}"/>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EB641882-7A8E-4D22-8AC5-AEF188824ABE}"/>
              </a:ext>
            </a:extLst>
          </p:cNvPr>
          <p:cNvSpPr>
            <a:spLocks noGrp="1"/>
          </p:cNvSpPr>
          <p:nvPr>
            <p:ph type="dt" sz="half" idx="10"/>
          </p:nvPr>
        </p:nvSpPr>
        <p:spPr/>
        <p:txBody>
          <a:bodyPr/>
          <a:lstStyle/>
          <a:p>
            <a:fld id="{D737E174-01AF-4645-A10A-2EDF66C51666}" type="datetimeFigureOut">
              <a:rPr lang="en-US" smtClean="0"/>
              <a:pPr/>
              <a:t>6/28/2020</a:t>
            </a:fld>
            <a:endParaRPr lang="en-US"/>
          </a:p>
        </p:txBody>
      </p:sp>
      <p:sp>
        <p:nvSpPr>
          <p:cNvPr id="5" name="Footer Placeholder 4">
            <a:extLst>
              <a:ext uri="{FF2B5EF4-FFF2-40B4-BE49-F238E27FC236}">
                <a16:creationId xmlns="" xmlns:a16="http://schemas.microsoft.com/office/drawing/2014/main" id="{BE656A06-6A9B-44F4-AB10-760912DA592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48038969-BEDC-4E6C-B9A9-7E9E440773B9}"/>
              </a:ext>
            </a:extLst>
          </p:cNvPr>
          <p:cNvSpPr>
            <a:spLocks noGrp="1"/>
          </p:cNvSpPr>
          <p:nvPr>
            <p:ph type="sldNum" sz="quarter" idx="12"/>
          </p:nvPr>
        </p:nvSpPr>
        <p:spPr/>
        <p:txBody>
          <a:body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338002360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E1ABADD6-EE43-40FA-8C49-6B032A2666C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044B6AAA-51A4-4254-9C41-007D0151D773}"/>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A8865B66-7250-4C86-8C36-B91E6C90AB62}"/>
              </a:ext>
            </a:extLst>
          </p:cNvPr>
          <p:cNvSpPr>
            <a:spLocks noGrp="1"/>
          </p:cNvSpPr>
          <p:nvPr>
            <p:ph type="dt" sz="half" idx="10"/>
          </p:nvPr>
        </p:nvSpPr>
        <p:spPr/>
        <p:txBody>
          <a:bodyPr/>
          <a:lstStyle/>
          <a:p>
            <a:fld id="{D737E174-01AF-4645-A10A-2EDF66C51666}" type="datetimeFigureOut">
              <a:rPr lang="en-US" smtClean="0"/>
              <a:pPr/>
              <a:t>6/28/2020</a:t>
            </a:fld>
            <a:endParaRPr lang="en-US"/>
          </a:p>
        </p:txBody>
      </p:sp>
      <p:sp>
        <p:nvSpPr>
          <p:cNvPr id="5" name="Footer Placeholder 4">
            <a:extLst>
              <a:ext uri="{FF2B5EF4-FFF2-40B4-BE49-F238E27FC236}">
                <a16:creationId xmlns="" xmlns:a16="http://schemas.microsoft.com/office/drawing/2014/main" id="{EE2EA824-EA1D-4DF9-AEFA-FB493992A50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65275033-BEF7-4AEC-8A41-7BF8B693323A}"/>
              </a:ext>
            </a:extLst>
          </p:cNvPr>
          <p:cNvSpPr>
            <a:spLocks noGrp="1"/>
          </p:cNvSpPr>
          <p:nvPr>
            <p:ph type="sldNum" sz="quarter" idx="12"/>
          </p:nvPr>
        </p:nvSpPr>
        <p:spPr/>
        <p:txBody>
          <a:body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77391951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8925816F-217D-4482-A312-3BB81BBEDC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 xmlns:a16="http://schemas.microsoft.com/office/drawing/2014/main" id="{5392EBB5-EA05-47BF-A6E1-6D1ECE6D608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 xmlns:a16="http://schemas.microsoft.com/office/drawing/2014/main" id="{DB19700C-967E-4BB6-9C47-54C8766E43B0}"/>
              </a:ext>
            </a:extLst>
          </p:cNvPr>
          <p:cNvSpPr>
            <a:spLocks noGrp="1"/>
          </p:cNvSpPr>
          <p:nvPr>
            <p:ph type="dt" sz="half" idx="10"/>
          </p:nvPr>
        </p:nvSpPr>
        <p:spPr/>
        <p:txBody>
          <a:bodyPr/>
          <a:lstStyle/>
          <a:p>
            <a:fld id="{D737E174-01AF-4645-A10A-2EDF66C51666}" type="datetimeFigureOut">
              <a:rPr lang="en-US" smtClean="0"/>
              <a:pPr/>
              <a:t>6/28/2020</a:t>
            </a:fld>
            <a:endParaRPr lang="en-US"/>
          </a:p>
        </p:txBody>
      </p:sp>
      <p:sp>
        <p:nvSpPr>
          <p:cNvPr id="5" name="Footer Placeholder 4">
            <a:extLst>
              <a:ext uri="{FF2B5EF4-FFF2-40B4-BE49-F238E27FC236}">
                <a16:creationId xmlns="" xmlns:a16="http://schemas.microsoft.com/office/drawing/2014/main" id="{A7A9395C-73DD-4876-9B77-D6FA0974A32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 xmlns:a16="http://schemas.microsoft.com/office/drawing/2014/main" id="{AFECE0B1-29BB-4A0F-9527-2E36F06CB181}"/>
              </a:ext>
            </a:extLst>
          </p:cNvPr>
          <p:cNvSpPr>
            <a:spLocks noGrp="1"/>
          </p:cNvSpPr>
          <p:nvPr>
            <p:ph type="sldNum" sz="quarter" idx="12"/>
          </p:nvPr>
        </p:nvSpPr>
        <p:spPr/>
        <p:txBody>
          <a:body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273252159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789268FB-913C-404D-87C3-89FF5E44090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 xmlns:a16="http://schemas.microsoft.com/office/drawing/2014/main" id="{FCC843FE-A995-45B3-B433-C4CED16A227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 xmlns:a16="http://schemas.microsoft.com/office/drawing/2014/main" id="{483AE835-8FED-4052-BF14-0877BCCD427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 xmlns:a16="http://schemas.microsoft.com/office/drawing/2014/main" id="{F4C72DD8-0E08-4B99-A3D8-8A0B1ACBD1ED}"/>
              </a:ext>
            </a:extLst>
          </p:cNvPr>
          <p:cNvSpPr>
            <a:spLocks noGrp="1"/>
          </p:cNvSpPr>
          <p:nvPr>
            <p:ph type="dt" sz="half" idx="10"/>
          </p:nvPr>
        </p:nvSpPr>
        <p:spPr/>
        <p:txBody>
          <a:bodyPr/>
          <a:lstStyle/>
          <a:p>
            <a:fld id="{D737E174-01AF-4645-A10A-2EDF66C51666}" type="datetimeFigureOut">
              <a:rPr lang="en-US" smtClean="0"/>
              <a:pPr/>
              <a:t>6/28/2020</a:t>
            </a:fld>
            <a:endParaRPr lang="en-US"/>
          </a:p>
        </p:txBody>
      </p:sp>
      <p:sp>
        <p:nvSpPr>
          <p:cNvPr id="6" name="Footer Placeholder 5">
            <a:extLst>
              <a:ext uri="{FF2B5EF4-FFF2-40B4-BE49-F238E27FC236}">
                <a16:creationId xmlns="" xmlns:a16="http://schemas.microsoft.com/office/drawing/2014/main" id="{27AB2690-5CB6-4AA1-9994-2EEB1611956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C64E8AB3-132C-410A-93DC-D0C94920DA5B}"/>
              </a:ext>
            </a:extLst>
          </p:cNvPr>
          <p:cNvSpPr>
            <a:spLocks noGrp="1"/>
          </p:cNvSpPr>
          <p:nvPr>
            <p:ph type="sldNum" sz="quarter" idx="12"/>
          </p:nvPr>
        </p:nvSpPr>
        <p:spPr/>
        <p:txBody>
          <a:body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18905103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76D1BFA-47C2-4851-ADD8-B5996D51D55A}"/>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 xmlns:a16="http://schemas.microsoft.com/office/drawing/2014/main" id="{C6F57F12-D090-4B29-861A-0CA06418C73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 xmlns:a16="http://schemas.microsoft.com/office/drawing/2014/main" id="{21C2FDA1-7E14-40D7-87B0-7B35C2677FDC}"/>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 xmlns:a16="http://schemas.microsoft.com/office/drawing/2014/main" id="{A9D8D8E9-64D7-4BB2-ADD6-16FB4282511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 xmlns:a16="http://schemas.microsoft.com/office/drawing/2014/main" id="{9C2CB43E-B396-413B-A6AE-6868AED108E2}"/>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 xmlns:a16="http://schemas.microsoft.com/office/drawing/2014/main" id="{8E06C225-297E-4C58-905E-A4DE2C27D83A}"/>
              </a:ext>
            </a:extLst>
          </p:cNvPr>
          <p:cNvSpPr>
            <a:spLocks noGrp="1"/>
          </p:cNvSpPr>
          <p:nvPr>
            <p:ph type="dt" sz="half" idx="10"/>
          </p:nvPr>
        </p:nvSpPr>
        <p:spPr/>
        <p:txBody>
          <a:bodyPr/>
          <a:lstStyle/>
          <a:p>
            <a:fld id="{D737E174-01AF-4645-A10A-2EDF66C51666}" type="datetimeFigureOut">
              <a:rPr lang="en-US" smtClean="0"/>
              <a:pPr/>
              <a:t>6/28/2020</a:t>
            </a:fld>
            <a:endParaRPr lang="en-US"/>
          </a:p>
        </p:txBody>
      </p:sp>
      <p:sp>
        <p:nvSpPr>
          <p:cNvPr id="8" name="Footer Placeholder 7">
            <a:extLst>
              <a:ext uri="{FF2B5EF4-FFF2-40B4-BE49-F238E27FC236}">
                <a16:creationId xmlns="" xmlns:a16="http://schemas.microsoft.com/office/drawing/2014/main" id="{37093D0E-5016-4791-8A6B-B2A4395FD0F1}"/>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 xmlns:a16="http://schemas.microsoft.com/office/drawing/2014/main" id="{9D71D9E4-0CD1-4E9D-BB77-A55045261806}"/>
              </a:ext>
            </a:extLst>
          </p:cNvPr>
          <p:cNvSpPr>
            <a:spLocks noGrp="1"/>
          </p:cNvSpPr>
          <p:nvPr>
            <p:ph type="sldNum" sz="quarter" idx="12"/>
          </p:nvPr>
        </p:nvSpPr>
        <p:spPr/>
        <p:txBody>
          <a:body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283759756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3060D86-F7DF-4335-AA84-282533C6154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 xmlns:a16="http://schemas.microsoft.com/office/drawing/2014/main" id="{660204EC-EE20-4296-9D62-F58E1A700B59}"/>
              </a:ext>
            </a:extLst>
          </p:cNvPr>
          <p:cNvSpPr>
            <a:spLocks noGrp="1"/>
          </p:cNvSpPr>
          <p:nvPr>
            <p:ph type="dt" sz="half" idx="10"/>
          </p:nvPr>
        </p:nvSpPr>
        <p:spPr/>
        <p:txBody>
          <a:bodyPr/>
          <a:lstStyle/>
          <a:p>
            <a:fld id="{D737E174-01AF-4645-A10A-2EDF66C51666}" type="datetimeFigureOut">
              <a:rPr lang="en-US" smtClean="0"/>
              <a:pPr/>
              <a:t>6/28/2020</a:t>
            </a:fld>
            <a:endParaRPr lang="en-US"/>
          </a:p>
        </p:txBody>
      </p:sp>
      <p:sp>
        <p:nvSpPr>
          <p:cNvPr id="4" name="Footer Placeholder 3">
            <a:extLst>
              <a:ext uri="{FF2B5EF4-FFF2-40B4-BE49-F238E27FC236}">
                <a16:creationId xmlns="" xmlns:a16="http://schemas.microsoft.com/office/drawing/2014/main" id="{6DA83FDA-6F0A-4366-9101-6A9750DE440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 xmlns:a16="http://schemas.microsoft.com/office/drawing/2014/main" id="{E740CCF5-D80E-4DFC-A41A-2AA25665DA3D}"/>
              </a:ext>
            </a:extLst>
          </p:cNvPr>
          <p:cNvSpPr>
            <a:spLocks noGrp="1"/>
          </p:cNvSpPr>
          <p:nvPr>
            <p:ph type="sldNum" sz="quarter" idx="12"/>
          </p:nvPr>
        </p:nvSpPr>
        <p:spPr/>
        <p:txBody>
          <a:body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18633875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 xmlns:a16="http://schemas.microsoft.com/office/drawing/2014/main" id="{06663C13-D44F-4445-8C00-265C7B575F0E}"/>
              </a:ext>
            </a:extLst>
          </p:cNvPr>
          <p:cNvSpPr>
            <a:spLocks noGrp="1"/>
          </p:cNvSpPr>
          <p:nvPr>
            <p:ph type="dt" sz="half" idx="10"/>
          </p:nvPr>
        </p:nvSpPr>
        <p:spPr/>
        <p:txBody>
          <a:bodyPr/>
          <a:lstStyle/>
          <a:p>
            <a:fld id="{D737E174-01AF-4645-A10A-2EDF66C51666}" type="datetimeFigureOut">
              <a:rPr lang="en-US" smtClean="0"/>
              <a:pPr/>
              <a:t>6/28/2020</a:t>
            </a:fld>
            <a:endParaRPr lang="en-US"/>
          </a:p>
        </p:txBody>
      </p:sp>
      <p:sp>
        <p:nvSpPr>
          <p:cNvPr id="3" name="Footer Placeholder 2">
            <a:extLst>
              <a:ext uri="{FF2B5EF4-FFF2-40B4-BE49-F238E27FC236}">
                <a16:creationId xmlns="" xmlns:a16="http://schemas.microsoft.com/office/drawing/2014/main" id="{68D19563-BB4C-42B8-B586-38CC863335F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 xmlns:a16="http://schemas.microsoft.com/office/drawing/2014/main" id="{76EF3BAB-10ED-4F35-B44D-580D096A294B}"/>
              </a:ext>
            </a:extLst>
          </p:cNvPr>
          <p:cNvSpPr>
            <a:spLocks noGrp="1"/>
          </p:cNvSpPr>
          <p:nvPr>
            <p:ph type="sldNum" sz="quarter" idx="12"/>
          </p:nvPr>
        </p:nvSpPr>
        <p:spPr/>
        <p:txBody>
          <a:body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21829602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67FFA68E-E26D-4695-A32D-EBF37BFBFA4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 xmlns:a16="http://schemas.microsoft.com/office/drawing/2014/main" id="{5FC29691-CD2A-40E6-A35C-92BAD52058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 xmlns:a16="http://schemas.microsoft.com/office/drawing/2014/main" id="{0F76C120-5D68-4F75-8358-CB2B304B94A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55F104D9-47FA-4C47-B88D-81FFA924AFBA}"/>
              </a:ext>
            </a:extLst>
          </p:cNvPr>
          <p:cNvSpPr>
            <a:spLocks noGrp="1"/>
          </p:cNvSpPr>
          <p:nvPr>
            <p:ph type="dt" sz="half" idx="10"/>
          </p:nvPr>
        </p:nvSpPr>
        <p:spPr/>
        <p:txBody>
          <a:bodyPr/>
          <a:lstStyle/>
          <a:p>
            <a:fld id="{D737E174-01AF-4645-A10A-2EDF66C51666}" type="datetimeFigureOut">
              <a:rPr lang="en-US" smtClean="0"/>
              <a:pPr/>
              <a:t>6/28/2020</a:t>
            </a:fld>
            <a:endParaRPr lang="en-US"/>
          </a:p>
        </p:txBody>
      </p:sp>
      <p:sp>
        <p:nvSpPr>
          <p:cNvPr id="6" name="Footer Placeholder 5">
            <a:extLst>
              <a:ext uri="{FF2B5EF4-FFF2-40B4-BE49-F238E27FC236}">
                <a16:creationId xmlns="" xmlns:a16="http://schemas.microsoft.com/office/drawing/2014/main" id="{77A36E95-E62B-4ED6-9312-798E47F572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7BE615FE-6F82-4DA0-BDAB-F7AF74734EEE}"/>
              </a:ext>
            </a:extLst>
          </p:cNvPr>
          <p:cNvSpPr>
            <a:spLocks noGrp="1"/>
          </p:cNvSpPr>
          <p:nvPr>
            <p:ph type="sldNum" sz="quarter" idx="12"/>
          </p:nvPr>
        </p:nvSpPr>
        <p:spPr/>
        <p:txBody>
          <a:body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23743313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091F84C-3AC9-4C6B-A9AA-1E2FEA4F88A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 xmlns:a16="http://schemas.microsoft.com/office/drawing/2014/main" id="{E661BC29-ACCB-4003-9357-5EB369C961E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 xmlns:a16="http://schemas.microsoft.com/office/drawing/2014/main" id="{F0B065B3-F6DD-4D7C-BEB2-1408032981E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 xmlns:a16="http://schemas.microsoft.com/office/drawing/2014/main" id="{ECFCB3E3-95EF-49BA-85D9-2A4A62263FA2}"/>
              </a:ext>
            </a:extLst>
          </p:cNvPr>
          <p:cNvSpPr>
            <a:spLocks noGrp="1"/>
          </p:cNvSpPr>
          <p:nvPr>
            <p:ph type="dt" sz="half" idx="10"/>
          </p:nvPr>
        </p:nvSpPr>
        <p:spPr/>
        <p:txBody>
          <a:bodyPr/>
          <a:lstStyle/>
          <a:p>
            <a:fld id="{D737E174-01AF-4645-A10A-2EDF66C51666}" type="datetimeFigureOut">
              <a:rPr lang="en-US" smtClean="0"/>
              <a:pPr/>
              <a:t>6/28/2020</a:t>
            </a:fld>
            <a:endParaRPr lang="en-US"/>
          </a:p>
        </p:txBody>
      </p:sp>
      <p:sp>
        <p:nvSpPr>
          <p:cNvPr id="6" name="Footer Placeholder 5">
            <a:extLst>
              <a:ext uri="{FF2B5EF4-FFF2-40B4-BE49-F238E27FC236}">
                <a16:creationId xmlns="" xmlns:a16="http://schemas.microsoft.com/office/drawing/2014/main" id="{BD04E9B5-FA8D-4EEE-B901-CA180AF0C7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 xmlns:a16="http://schemas.microsoft.com/office/drawing/2014/main" id="{C1D11E66-49EA-4BC4-B765-1C9A209FBCF2}"/>
              </a:ext>
            </a:extLst>
          </p:cNvPr>
          <p:cNvSpPr>
            <a:spLocks noGrp="1"/>
          </p:cNvSpPr>
          <p:nvPr>
            <p:ph type="sldNum" sz="quarter" idx="12"/>
          </p:nvPr>
        </p:nvSpPr>
        <p:spPr/>
        <p:txBody>
          <a:body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403525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5D80863E-A5A3-4827-8371-F7B4C4F26E4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57A64C46-9BCC-455C-8411-EC92FC4E93B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6B12DAC5-1DA7-46AF-8215-8394CA918DA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737E174-01AF-4645-A10A-2EDF66C51666}" type="datetimeFigureOut">
              <a:rPr lang="en-US" smtClean="0"/>
              <a:pPr/>
              <a:t>6/28/2020</a:t>
            </a:fld>
            <a:endParaRPr lang="en-US"/>
          </a:p>
        </p:txBody>
      </p:sp>
      <p:sp>
        <p:nvSpPr>
          <p:cNvPr id="5" name="Footer Placeholder 4">
            <a:extLst>
              <a:ext uri="{FF2B5EF4-FFF2-40B4-BE49-F238E27FC236}">
                <a16:creationId xmlns="" xmlns:a16="http://schemas.microsoft.com/office/drawing/2014/main" id="{B2D80922-9F79-4A74-AC74-AF466EFBAD7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 xmlns:a16="http://schemas.microsoft.com/office/drawing/2014/main" id="{96DCA0E6-6F90-452D-A76E-8200B6B0129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DE6400-6B39-4DBA-97FC-DF3353EE2038}" type="slidenum">
              <a:rPr lang="en-US" smtClean="0"/>
              <a:pPr/>
              <a:t>‹#›</a:t>
            </a:fld>
            <a:endParaRPr lang="en-US"/>
          </a:p>
        </p:txBody>
      </p:sp>
    </p:spTree>
    <p:extLst>
      <p:ext uri="{BB962C8B-B14F-4D97-AF65-F5344CB8AC3E}">
        <p14:creationId xmlns="" xmlns:p14="http://schemas.microsoft.com/office/powerpoint/2010/main" val="16569818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2.png"/></Relationships>
</file>

<file path=ppt/slides/_rels/slide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 Id="rId5" Type="http://schemas.openxmlformats.org/officeDocument/2006/relationships/image" Target="../media/image2.png"/><Relationship Id="rId4" Type="http://schemas.openxmlformats.org/officeDocument/2006/relationships/image" Target="../media/image16.png"/></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2.xml"/><Relationship Id="rId5" Type="http://schemas.openxmlformats.org/officeDocument/2006/relationships/image" Target="../media/image26.png"/><Relationship Id="rId4" Type="http://schemas.openxmlformats.org/officeDocument/2006/relationships/image" Target="../media/image25.png"/></Relationships>
</file>

<file path=ppt/slides/_rels/slide2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slideLayout" Target="../slideLayouts/slideLayout6.xml"/><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image" Target="../media/image32.png"/></Relationships>
</file>

<file path=ppt/slides/_rels/slide3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xmlns="" id="{5DFE3490-CF8C-4FDE-9D71-2170861F2A61}"/>
              </a:ext>
            </a:extLst>
          </p:cNvPr>
          <p:cNvSpPr/>
          <p:nvPr/>
        </p:nvSpPr>
        <p:spPr>
          <a:xfrm>
            <a:off x="4781916" y="1688267"/>
            <a:ext cx="7497214" cy="646331"/>
          </a:xfrm>
          <a:prstGeom prst="rect">
            <a:avLst/>
          </a:prstGeom>
        </p:spPr>
        <p:txBody>
          <a:bodyPr wrap="square">
            <a:spAutoFit/>
          </a:bodyPr>
          <a:lstStyle/>
          <a:p>
            <a:r>
              <a:rPr lang="en-US" sz="3600" b="1" dirty="0" smtClean="0">
                <a:solidFill>
                  <a:schemeClr val="accent2">
                    <a:lumMod val="75000"/>
                  </a:schemeClr>
                </a:solidFill>
              </a:rPr>
              <a:t>WEB TECHNOLOGIES</a:t>
            </a:r>
            <a:endParaRPr lang="en-US" sz="3600" b="1" dirty="0">
              <a:solidFill>
                <a:schemeClr val="accent2">
                  <a:lumMod val="75000"/>
                </a:schemeClr>
              </a:solidFill>
            </a:endParaRPr>
          </a:p>
        </p:txBody>
      </p:sp>
      <p:sp>
        <p:nvSpPr>
          <p:cNvPr id="13" name="Rectangle 12">
            <a:extLst>
              <a:ext uri="{FF2B5EF4-FFF2-40B4-BE49-F238E27FC236}">
                <a16:creationId xmlns:a16="http://schemas.microsoft.com/office/drawing/2014/main" xmlns="" id="{34CEFAD4-E477-4E46-B5A6-ADB26E6A2863}"/>
              </a:ext>
            </a:extLst>
          </p:cNvPr>
          <p:cNvSpPr/>
          <p:nvPr/>
        </p:nvSpPr>
        <p:spPr>
          <a:xfrm>
            <a:off x="4781916" y="2841955"/>
            <a:ext cx="7497214" cy="1200329"/>
          </a:xfrm>
          <a:prstGeom prst="rect">
            <a:avLst/>
          </a:prstGeom>
        </p:spPr>
        <p:txBody>
          <a:bodyPr wrap="square">
            <a:spAutoFit/>
          </a:bodyPr>
          <a:lstStyle/>
          <a:p>
            <a:r>
              <a:rPr lang="en-GB" sz="3600" b="1" dirty="0" smtClean="0">
                <a:solidFill>
                  <a:schemeClr val="accent1">
                    <a:lumMod val="75000"/>
                  </a:schemeClr>
                </a:solidFill>
              </a:rPr>
              <a:t>CSS – </a:t>
            </a:r>
            <a:r>
              <a:rPr lang="en-GB" sz="3600" b="1" dirty="0" smtClean="0">
                <a:solidFill>
                  <a:schemeClr val="accent1">
                    <a:lumMod val="75000"/>
                  </a:schemeClr>
                </a:solidFill>
              </a:rPr>
              <a:t>Box Model </a:t>
            </a:r>
          </a:p>
          <a:p>
            <a:r>
              <a:rPr lang="en-GB" sz="3600" b="1" dirty="0" smtClean="0">
                <a:solidFill>
                  <a:schemeClr val="accent1">
                    <a:lumMod val="75000"/>
                  </a:schemeClr>
                </a:solidFill>
              </a:rPr>
              <a:t> </a:t>
            </a:r>
            <a:r>
              <a:rPr lang="en-GB" sz="3600" b="1" dirty="0" smtClean="0">
                <a:solidFill>
                  <a:schemeClr val="accent1">
                    <a:lumMod val="75000"/>
                  </a:schemeClr>
                </a:solidFill>
              </a:rPr>
              <a:t>          </a:t>
            </a:r>
            <a:r>
              <a:rPr lang="en-GB" sz="3600" b="1" dirty="0" smtClean="0">
                <a:solidFill>
                  <a:schemeClr val="accent1">
                    <a:lumMod val="75000"/>
                  </a:schemeClr>
                </a:solidFill>
              </a:rPr>
              <a:t>and Position Property</a:t>
            </a:r>
            <a:endParaRPr lang="en-US" sz="3600" b="1" dirty="0">
              <a:solidFill>
                <a:schemeClr val="accent1">
                  <a:lumMod val="75000"/>
                </a:schemeClr>
              </a:solidFill>
            </a:endParaRPr>
          </a:p>
        </p:txBody>
      </p:sp>
      <p:sp>
        <p:nvSpPr>
          <p:cNvPr id="14" name="Rectangle 13">
            <a:extLst>
              <a:ext uri="{FF2B5EF4-FFF2-40B4-BE49-F238E27FC236}">
                <a16:creationId xmlns:a16="http://schemas.microsoft.com/office/drawing/2014/main" xmlns="" id="{585D8B7B-5B60-4808-A096-FB24198F96E9}"/>
              </a:ext>
            </a:extLst>
          </p:cNvPr>
          <p:cNvSpPr/>
          <p:nvPr/>
        </p:nvSpPr>
        <p:spPr>
          <a:xfrm>
            <a:off x="4781916" y="4415503"/>
            <a:ext cx="7497214" cy="461665"/>
          </a:xfrm>
          <a:prstGeom prst="rect">
            <a:avLst/>
          </a:prstGeom>
        </p:spPr>
        <p:txBody>
          <a:bodyPr wrap="square">
            <a:spAutoFit/>
          </a:bodyPr>
          <a:lstStyle/>
          <a:p>
            <a:r>
              <a:rPr lang="en-US" sz="2400" b="1" dirty="0" err="1" smtClean="0"/>
              <a:t>Vinay</a:t>
            </a:r>
            <a:r>
              <a:rPr lang="en-US" sz="2400" b="1" dirty="0" smtClean="0"/>
              <a:t> Joshi</a:t>
            </a:r>
            <a:endParaRPr lang="en-IN" sz="2400" b="1" dirty="0"/>
          </a:p>
        </p:txBody>
      </p:sp>
      <p:sp>
        <p:nvSpPr>
          <p:cNvPr id="15" name="Rectangle 14">
            <a:extLst>
              <a:ext uri="{FF2B5EF4-FFF2-40B4-BE49-F238E27FC236}">
                <a16:creationId xmlns:a16="http://schemas.microsoft.com/office/drawing/2014/main" xmlns="" id="{743662B4-0C28-4203-AEB1-4CC1644B8226}"/>
              </a:ext>
            </a:extLst>
          </p:cNvPr>
          <p:cNvSpPr/>
          <p:nvPr/>
        </p:nvSpPr>
        <p:spPr>
          <a:xfrm>
            <a:off x="4781916" y="4813108"/>
            <a:ext cx="7497214" cy="830997"/>
          </a:xfrm>
          <a:prstGeom prst="rect">
            <a:avLst/>
          </a:prstGeom>
        </p:spPr>
        <p:txBody>
          <a:bodyPr wrap="square">
            <a:spAutoFit/>
          </a:bodyPr>
          <a:lstStyle/>
          <a:p>
            <a:r>
              <a:rPr lang="en-US" sz="2400" dirty="0"/>
              <a:t>Department of </a:t>
            </a:r>
            <a:endParaRPr lang="en-US" sz="2400" dirty="0" smtClean="0"/>
          </a:p>
          <a:p>
            <a:r>
              <a:rPr lang="en-US" sz="2400" dirty="0" smtClean="0"/>
              <a:t>Computer Science and Engineering</a:t>
            </a:r>
            <a:endParaRPr lang="en-IN" sz="2400" dirty="0"/>
          </a:p>
        </p:txBody>
      </p:sp>
      <p:grpSp>
        <p:nvGrpSpPr>
          <p:cNvPr id="2" name="Group 19">
            <a:extLst>
              <a:ext uri="{FF2B5EF4-FFF2-40B4-BE49-F238E27FC236}">
                <a16:creationId xmlns:a16="http://schemas.microsoft.com/office/drawing/2014/main" xmlns="" id="{87008925-27BE-4F37-8F3C-D51A4CE1017D}"/>
              </a:ext>
            </a:extLst>
          </p:cNvPr>
          <p:cNvGrpSpPr/>
          <p:nvPr/>
        </p:nvGrpSpPr>
        <p:grpSpPr>
          <a:xfrm>
            <a:off x="313844" y="5489699"/>
            <a:ext cx="1066895" cy="1078155"/>
            <a:chOff x="313844" y="5489699"/>
            <a:chExt cx="1066895" cy="1078155"/>
          </a:xfrm>
          <a:solidFill>
            <a:schemeClr val="accent2">
              <a:lumMod val="75000"/>
            </a:schemeClr>
          </a:solidFill>
        </p:grpSpPr>
        <p:sp>
          <p:nvSpPr>
            <p:cNvPr id="24" name="Rectangle 23">
              <a:extLst>
                <a:ext uri="{FF2B5EF4-FFF2-40B4-BE49-F238E27FC236}">
                  <a16:creationId xmlns:a16="http://schemas.microsoft.com/office/drawing/2014/main" xmlns="" id="{D05F1195-3C1E-433F-AC45-B08B7F507642}"/>
                </a:ext>
              </a:extLst>
            </p:cNvPr>
            <p:cNvSpPr/>
            <p:nvPr/>
          </p:nvSpPr>
          <p:spPr>
            <a:xfrm rot="5400000">
              <a:off x="824432" y="6011547"/>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5" name="Rectangle 24">
              <a:extLst>
                <a:ext uri="{FF2B5EF4-FFF2-40B4-BE49-F238E27FC236}">
                  <a16:creationId xmlns:a16="http://schemas.microsoft.com/office/drawing/2014/main" xmlns="" id="{4DA4F79B-7A52-499C-A65E-A51F3EDF5C3E}"/>
                </a:ext>
              </a:extLst>
            </p:cNvPr>
            <p:cNvSpPr/>
            <p:nvPr/>
          </p:nvSpPr>
          <p:spPr>
            <a:xfrm rot="10800000">
              <a:off x="313844" y="5489699"/>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cxnSp>
        <p:nvCxnSpPr>
          <p:cNvPr id="11" name="Straight Connector 10">
            <a:extLst>
              <a:ext uri="{FF2B5EF4-FFF2-40B4-BE49-F238E27FC236}">
                <a16:creationId xmlns:a16="http://schemas.microsoft.com/office/drawing/2014/main" xmlns="" id="{1EEB87D2-BD33-43D4-B135-6F0E91C4917A}"/>
              </a:ext>
            </a:extLst>
          </p:cNvPr>
          <p:cNvCxnSpPr>
            <a:cxnSpLocks/>
          </p:cNvCxnSpPr>
          <p:nvPr/>
        </p:nvCxnSpPr>
        <p:spPr>
          <a:xfrm flipV="1">
            <a:off x="4781916" y="4112436"/>
            <a:ext cx="4581449" cy="1"/>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pic>
        <p:nvPicPr>
          <p:cNvPr id="12" name="Picture 11" descr="A close up of a logo&#10;&#10;Description automatically generated">
            <a:extLst>
              <a:ext uri="{FF2B5EF4-FFF2-40B4-BE49-F238E27FC236}">
                <a16:creationId xmlns:a16="http://schemas.microsoft.com/office/drawing/2014/main" xmlns="" id="{66C7B340-EC4A-4D32-8643-325F1D66DFE6}"/>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1745722" y="1606241"/>
            <a:ext cx="2369218" cy="3550188"/>
          </a:xfrm>
          <a:prstGeom prst="rect">
            <a:avLst/>
          </a:prstGeom>
        </p:spPr>
      </p:pic>
      <p:grpSp>
        <p:nvGrpSpPr>
          <p:cNvPr id="3" name="Group 15">
            <a:extLst>
              <a:ext uri="{FF2B5EF4-FFF2-40B4-BE49-F238E27FC236}">
                <a16:creationId xmlns:a16="http://schemas.microsoft.com/office/drawing/2014/main" xmlns="" id="{87008925-27BE-4F37-8F3C-D51A4CE1017D}"/>
              </a:ext>
            </a:extLst>
          </p:cNvPr>
          <p:cNvGrpSpPr/>
          <p:nvPr/>
        </p:nvGrpSpPr>
        <p:grpSpPr>
          <a:xfrm rot="10800000">
            <a:off x="10855702" y="266068"/>
            <a:ext cx="1066895" cy="1078155"/>
            <a:chOff x="313844" y="5489699"/>
            <a:chExt cx="1066895" cy="1078155"/>
          </a:xfrm>
          <a:solidFill>
            <a:schemeClr val="accent2">
              <a:lumMod val="75000"/>
            </a:schemeClr>
          </a:solidFill>
        </p:grpSpPr>
        <p:sp>
          <p:nvSpPr>
            <p:cNvPr id="17" name="Rectangle 16">
              <a:extLst>
                <a:ext uri="{FF2B5EF4-FFF2-40B4-BE49-F238E27FC236}">
                  <a16:creationId xmlns:a16="http://schemas.microsoft.com/office/drawing/2014/main" xmlns="" id="{D05F1195-3C1E-433F-AC45-B08B7F507642}"/>
                </a:ext>
              </a:extLst>
            </p:cNvPr>
            <p:cNvSpPr/>
            <p:nvPr/>
          </p:nvSpPr>
          <p:spPr>
            <a:xfrm rot="5400000">
              <a:off x="824432" y="6011547"/>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8" name="Rectangle 17">
              <a:extLst>
                <a:ext uri="{FF2B5EF4-FFF2-40B4-BE49-F238E27FC236}">
                  <a16:creationId xmlns:a16="http://schemas.microsoft.com/office/drawing/2014/main" xmlns="" id="{4DA4F79B-7A52-499C-A65E-A51F3EDF5C3E}"/>
                </a:ext>
              </a:extLst>
            </p:cNvPr>
            <p:cNvSpPr/>
            <p:nvPr/>
          </p:nvSpPr>
          <p:spPr>
            <a:xfrm rot="10800000">
              <a:off x="313844" y="5489699"/>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spTree>
    <p:extLst>
      <p:ext uri="{BB962C8B-B14F-4D97-AF65-F5344CB8AC3E}">
        <p14:creationId xmlns:p14="http://schemas.microsoft.com/office/powerpoint/2010/main" xmlns="" val="130029026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273133"/>
            <a:ext cx="10515600" cy="1325563"/>
          </a:xfrm>
        </p:spPr>
        <p:txBody>
          <a:bodyPr>
            <a:normAutofit/>
          </a:bodyPr>
          <a:lstStyle/>
          <a:p>
            <a:r>
              <a:rPr lang="en-US" sz="3200" b="1" dirty="0">
                <a:solidFill>
                  <a:srgbClr val="0070C0"/>
                </a:solidFill>
              </a:rPr>
              <a:t>Positioning Elements: Relative Positioning, span</a:t>
            </a:r>
            <a:endParaRPr lang="en-US" sz="3200" dirty="0">
              <a:solidFill>
                <a:srgbClr val="0070C0"/>
              </a:solidFill>
            </a:endParaRPr>
          </a:p>
        </p:txBody>
      </p:sp>
      <p:sp>
        <p:nvSpPr>
          <p:cNvPr id="3" name="Content Placeholder 2"/>
          <p:cNvSpPr>
            <a:spLocks noGrp="1"/>
          </p:cNvSpPr>
          <p:nvPr>
            <p:ph idx="1"/>
          </p:nvPr>
        </p:nvSpPr>
        <p:spPr>
          <a:xfrm>
            <a:off x="832838" y="1191445"/>
            <a:ext cx="10515600" cy="4663090"/>
          </a:xfrm>
        </p:spPr>
        <p:txBody>
          <a:bodyPr>
            <a:normAutofit/>
          </a:bodyPr>
          <a:lstStyle/>
          <a:p>
            <a:r>
              <a:rPr lang="en-US" dirty="0"/>
              <a:t>Setting the position property to relative, as in class super (lines 15–16), lays out the element on the page and </a:t>
            </a:r>
            <a:r>
              <a:rPr lang="en-US" i="1" dirty="0"/>
              <a:t>offsets it by the specified top, bottom, left or right value.</a:t>
            </a:r>
          </a:p>
          <a:p>
            <a:r>
              <a:rPr lang="en-US" dirty="0"/>
              <a:t>Class super (lines 15–16) lays out the text at the end of the sentence as superscript and Class sub (lines 17–18) lays out the text as subscript relative to the other text.</a:t>
            </a:r>
          </a:p>
          <a:p>
            <a:r>
              <a:rPr lang="en-US" dirty="0"/>
              <a:t>Class </a:t>
            </a:r>
            <a:r>
              <a:rPr lang="en-US" dirty="0" err="1"/>
              <a:t>shiftleft</a:t>
            </a:r>
            <a:r>
              <a:rPr lang="en-US" dirty="0"/>
              <a:t> (lines 19–20) shifts the text at the end of the sentence left and Class </a:t>
            </a:r>
            <a:r>
              <a:rPr lang="en-US" dirty="0" err="1"/>
              <a:t>shiftright</a:t>
            </a:r>
            <a:r>
              <a:rPr lang="en-US" dirty="0"/>
              <a:t> (lines 21–22) shifts the text right.</a:t>
            </a:r>
          </a:p>
          <a:p>
            <a:r>
              <a:rPr lang="en-US" dirty="0"/>
              <a:t>The span’s height determines how much vertical space it will occupy. </a:t>
            </a:r>
          </a:p>
          <a:p>
            <a:r>
              <a:rPr lang="en-US" dirty="0"/>
              <a:t>The font-size determines the size of the text inside the span.</a:t>
            </a:r>
            <a:endParaRPr lang="en-US" i="1" dirty="0"/>
          </a:p>
          <a:p>
            <a:endParaRPr lang="en-US" dirty="0"/>
          </a:p>
        </p:txBody>
      </p:sp>
      <p:pic>
        <p:nvPicPr>
          <p:cNvPr id="4" name="Picture 3" descr="A close up of a logo&#10;&#10;Description automatically generated">
            <a:extLst>
              <a:ext uri="{FF2B5EF4-FFF2-40B4-BE49-F238E27FC236}">
                <a16:creationId xmlns="" xmlns:a16="http://schemas.microsoft.com/office/drawing/2014/main" id="{0ACCAEF5-C203-44C2-B13D-19AF31CB3558}"/>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174424" y="0"/>
            <a:ext cx="933598" cy="1398963"/>
          </a:xfrm>
          <a:prstGeom prst="rect">
            <a:avLst/>
          </a:prstGeom>
        </p:spPr>
      </p:pic>
      <p:cxnSp>
        <p:nvCxnSpPr>
          <p:cNvPr id="5" name="Straight Connector 4">
            <a:extLst>
              <a:ext uri="{FF2B5EF4-FFF2-40B4-BE49-F238E27FC236}">
                <a16:creationId xmlns="" xmlns:a16="http://schemas.microsoft.com/office/drawing/2014/main" id="{CFDE3C53-1037-424A-9DF5-D7D429BD1451}"/>
              </a:ext>
            </a:extLst>
          </p:cNvPr>
          <p:cNvCxnSpPr>
            <a:cxnSpLocks/>
          </p:cNvCxnSpPr>
          <p:nvPr/>
        </p:nvCxnSpPr>
        <p:spPr>
          <a:xfrm flipV="1">
            <a:off x="0" y="699481"/>
            <a:ext cx="7904054" cy="68537"/>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285345649"/>
      </p:ext>
    </p:extLst>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srcRect/>
          <a:stretch>
            <a:fillRect/>
          </a:stretch>
        </p:blipFill>
        <p:spPr bwMode="auto">
          <a:xfrm>
            <a:off x="0" y="262494"/>
            <a:ext cx="6629400" cy="5905500"/>
          </a:xfrm>
          <a:prstGeom prst="rect">
            <a:avLst/>
          </a:prstGeom>
          <a:noFill/>
          <a:ln w="9525">
            <a:noFill/>
            <a:miter lim="800000"/>
            <a:headEnd/>
            <a:tailEnd/>
          </a:ln>
          <a:effectLst/>
        </p:spPr>
      </p:pic>
      <p:pic>
        <p:nvPicPr>
          <p:cNvPr id="1027" name="Picture 3"/>
          <p:cNvPicPr>
            <a:picLocks noChangeAspect="1" noChangeArrowheads="1"/>
          </p:cNvPicPr>
          <p:nvPr/>
        </p:nvPicPr>
        <p:blipFill>
          <a:blip r:embed="rId3"/>
          <a:srcRect/>
          <a:stretch>
            <a:fillRect/>
          </a:stretch>
        </p:blipFill>
        <p:spPr bwMode="auto">
          <a:xfrm>
            <a:off x="6433890" y="995549"/>
            <a:ext cx="5488935" cy="4724400"/>
          </a:xfrm>
          <a:prstGeom prst="rect">
            <a:avLst/>
          </a:prstGeom>
          <a:noFill/>
          <a:ln w="9525">
            <a:noFill/>
            <a:miter lim="800000"/>
            <a:headEnd/>
            <a:tailEnd/>
          </a:ln>
          <a:effectLst/>
        </p:spPr>
      </p:pic>
      <p:pic>
        <p:nvPicPr>
          <p:cNvPr id="4" name="Picture 3" descr="A close up of a logo&#10;&#10;Description automatically generated">
            <a:extLst>
              <a:ext uri="{FF2B5EF4-FFF2-40B4-BE49-F238E27FC236}">
                <a16:creationId xmlns="" xmlns:a16="http://schemas.microsoft.com/office/drawing/2014/main" id="{B32963E5-E88D-44D0-9DF5-67280E4FF554}"/>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11452194" y="0"/>
            <a:ext cx="739806" cy="1108573"/>
          </a:xfrm>
          <a:prstGeom prst="rect">
            <a:avLst/>
          </a:prstGeom>
        </p:spPr>
      </p:pic>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Element span is a </a:t>
            </a:r>
            <a:r>
              <a:rPr lang="en-US" b="1" dirty="0"/>
              <a:t>grouping element—by default, it does not apply any formatting to </a:t>
            </a:r>
            <a:r>
              <a:rPr lang="en-US" dirty="0"/>
              <a:t>its contents. Its primary purpose is to apply CSS rules or id attributes to a section of text.</a:t>
            </a:r>
          </a:p>
          <a:p>
            <a:r>
              <a:rPr lang="en-US" dirty="0"/>
              <a:t>Element span is an </a:t>
            </a:r>
            <a:r>
              <a:rPr lang="en-US" b="1" dirty="0"/>
              <a:t>inline-level element—it does not change the flow of elements in the </a:t>
            </a:r>
            <a:r>
              <a:rPr lang="en-US" dirty="0"/>
              <a:t>document.</a:t>
            </a:r>
          </a:p>
          <a:p>
            <a:r>
              <a:rPr lang="en-US" dirty="0"/>
              <a:t>Examples of inline elements include span, </a:t>
            </a:r>
            <a:r>
              <a:rPr lang="en-US" dirty="0" err="1"/>
              <a:t>img</a:t>
            </a:r>
            <a:r>
              <a:rPr lang="en-US" dirty="0"/>
              <a:t>, a, </a:t>
            </a:r>
            <a:r>
              <a:rPr lang="en-US" dirty="0" err="1"/>
              <a:t>em</a:t>
            </a:r>
            <a:r>
              <a:rPr lang="en-US" dirty="0"/>
              <a:t> and strong.</a:t>
            </a:r>
          </a:p>
          <a:p>
            <a:endParaRPr lang="en-US" dirty="0"/>
          </a:p>
          <a:p>
            <a:endParaRPr lang="en-US" dirty="0"/>
          </a:p>
        </p:txBody>
      </p:sp>
      <p:pic>
        <p:nvPicPr>
          <p:cNvPr id="4" name="Picture 3" descr="A close up of a logo&#10;&#10;Description automatically generated">
            <a:extLst>
              <a:ext uri="{FF2B5EF4-FFF2-40B4-BE49-F238E27FC236}">
                <a16:creationId xmlns="" xmlns:a16="http://schemas.microsoft.com/office/drawing/2014/main" id="{D5C2FDBA-3C72-4BD8-BE8B-D3BBC4D74F93}"/>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258402" y="0"/>
            <a:ext cx="933598" cy="1398963"/>
          </a:xfrm>
          <a:prstGeom prst="rect">
            <a:avLst/>
          </a:prstGeom>
        </p:spPr>
      </p:pic>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232559" y="1598025"/>
            <a:ext cx="5621976" cy="4351338"/>
          </a:xfrm>
        </p:spPr>
        <p:txBody>
          <a:bodyPr>
            <a:normAutofit/>
          </a:bodyPr>
          <a:lstStyle/>
          <a:p>
            <a:r>
              <a:rPr lang="en-US" sz="2400" dirty="0"/>
              <a:t>CSS provides control over the backgrounds of block-level elements.</a:t>
            </a:r>
          </a:p>
          <a:p>
            <a:r>
              <a:rPr lang="en-US" sz="2400" dirty="0"/>
              <a:t>CSS can set a background color or add background images to HTML5 elements.</a:t>
            </a:r>
          </a:p>
          <a:p>
            <a:r>
              <a:rPr lang="en-US" sz="2400" dirty="0" smtClean="0"/>
              <a:t>Different properties</a:t>
            </a:r>
          </a:p>
          <a:p>
            <a:pPr lvl="1"/>
            <a:r>
              <a:rPr lang="en-US" dirty="0" smtClean="0"/>
              <a:t>background-image</a:t>
            </a:r>
          </a:p>
          <a:p>
            <a:pPr lvl="1"/>
            <a:r>
              <a:rPr lang="en-US" dirty="0" smtClean="0"/>
              <a:t>background-position</a:t>
            </a:r>
          </a:p>
          <a:p>
            <a:pPr lvl="1"/>
            <a:r>
              <a:rPr lang="en-US" dirty="0" smtClean="0"/>
              <a:t>background-repeat</a:t>
            </a:r>
          </a:p>
          <a:p>
            <a:pPr lvl="1"/>
            <a:r>
              <a:rPr lang="en-US" dirty="0" smtClean="0"/>
              <a:t>background-attachment</a:t>
            </a:r>
            <a:endParaRPr lang="en-US" dirty="0"/>
          </a:p>
        </p:txBody>
      </p:sp>
      <p:grpSp>
        <p:nvGrpSpPr>
          <p:cNvPr id="9" name="Group 8"/>
          <p:cNvGrpSpPr/>
          <p:nvPr/>
        </p:nvGrpSpPr>
        <p:grpSpPr>
          <a:xfrm>
            <a:off x="-8308" y="252240"/>
            <a:ext cx="8428073" cy="1064218"/>
            <a:chOff x="-8308" y="252240"/>
            <a:chExt cx="8428073" cy="1064218"/>
          </a:xfrm>
        </p:grpSpPr>
        <p:sp>
          <p:nvSpPr>
            <p:cNvPr id="10" name="Rectangle 9">
              <a:extLst>
                <a:ext uri="{FF2B5EF4-FFF2-40B4-BE49-F238E27FC236}">
                  <a16:creationId xmlns:a16="http://schemas.microsoft.com/office/drawing/2014/main" xmlns="" id="{620A7DEA-950C-4954-B3B7-2672370FABF4}"/>
                </a:ext>
              </a:extLst>
            </p:cNvPr>
            <p:cNvSpPr/>
            <p:nvPr/>
          </p:nvSpPr>
          <p:spPr>
            <a:xfrm>
              <a:off x="420007" y="700024"/>
              <a:ext cx="7999758" cy="461665"/>
            </a:xfrm>
            <a:prstGeom prst="rect">
              <a:avLst/>
            </a:prstGeom>
          </p:spPr>
          <p:txBody>
            <a:bodyPr wrap="square">
              <a:spAutoFit/>
            </a:bodyPr>
            <a:lstStyle/>
            <a:p>
              <a:r>
                <a:rPr lang="en-US" sz="2400" b="1" dirty="0" smtClean="0">
                  <a:solidFill>
                    <a:schemeClr val="accent2">
                      <a:lumMod val="75000"/>
                    </a:schemeClr>
                  </a:solidFill>
                </a:rPr>
                <a:t>Background</a:t>
              </a:r>
              <a:endParaRPr lang="en-GB" sz="2400" b="1" dirty="0" smtClean="0">
                <a:solidFill>
                  <a:schemeClr val="accent2">
                    <a:lumMod val="75000"/>
                  </a:schemeClr>
                </a:solidFill>
              </a:endParaRPr>
            </a:p>
          </p:txBody>
        </p:sp>
        <p:cxnSp>
          <p:nvCxnSpPr>
            <p:cNvPr id="11" name="Straight Connector 10">
              <a:extLst>
                <a:ext uri="{FF2B5EF4-FFF2-40B4-BE49-F238E27FC236}">
                  <a16:creationId xmlns:a16="http://schemas.microsoft.com/office/drawing/2014/main" xmlns="" id="{A4293697-6E2C-4331-B4E1-C58B355192F4}"/>
                </a:ext>
              </a:extLst>
            </p:cNvPr>
            <p:cNvCxnSpPr>
              <a:cxnSpLocks/>
            </p:cNvCxnSpPr>
            <p:nvPr/>
          </p:nvCxnSpPr>
          <p:spPr>
            <a:xfrm>
              <a:off x="-8308" y="1316458"/>
              <a:ext cx="8300052"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2" name="Rectangle 11">
              <a:extLst>
                <a:ext uri="{FF2B5EF4-FFF2-40B4-BE49-F238E27FC236}">
                  <a16:creationId xmlns:a16="http://schemas.microsoft.com/office/drawing/2014/main" xmlns="" id="{68CE83B1-4814-4C9B-8095-7F6242756005}"/>
                </a:ext>
              </a:extLst>
            </p:cNvPr>
            <p:cNvSpPr/>
            <p:nvPr/>
          </p:nvSpPr>
          <p:spPr>
            <a:xfrm>
              <a:off x="393111" y="252240"/>
              <a:ext cx="7497214" cy="461665"/>
            </a:xfrm>
            <a:prstGeom prst="rect">
              <a:avLst/>
            </a:prstGeom>
          </p:spPr>
          <p:txBody>
            <a:bodyPr wrap="square">
              <a:spAutoFit/>
            </a:bodyPr>
            <a:lstStyle/>
            <a:p>
              <a:r>
                <a:rPr lang="en-US" sz="2400" b="1" dirty="0" smtClean="0">
                  <a:solidFill>
                    <a:schemeClr val="accent1">
                      <a:lumMod val="75000"/>
                    </a:schemeClr>
                  </a:solidFill>
                </a:rPr>
                <a:t>CSS – </a:t>
              </a:r>
              <a:r>
                <a:rPr lang="en-US" sz="2400" b="1" dirty="0" smtClean="0">
                  <a:solidFill>
                    <a:schemeClr val="accent1">
                      <a:lumMod val="75000"/>
                    </a:schemeClr>
                  </a:solidFill>
                </a:rPr>
                <a:t>Box Model and Position Property</a:t>
              </a:r>
              <a:endParaRPr lang="en-US" sz="2400" b="1" dirty="0">
                <a:solidFill>
                  <a:schemeClr val="accent1">
                    <a:lumMod val="75000"/>
                  </a:schemeClr>
                </a:solidFill>
              </a:endParaRPr>
            </a:p>
          </p:txBody>
        </p:sp>
      </p:grpSp>
      <p:pic>
        <p:nvPicPr>
          <p:cNvPr id="1027" name="Picture 3"/>
          <p:cNvPicPr>
            <a:picLocks noChangeAspect="1" noChangeArrowheads="1"/>
          </p:cNvPicPr>
          <p:nvPr/>
        </p:nvPicPr>
        <p:blipFill>
          <a:blip r:embed="rId2" cstate="print"/>
          <a:srcRect/>
          <a:stretch>
            <a:fillRect/>
          </a:stretch>
        </p:blipFill>
        <p:spPr bwMode="auto">
          <a:xfrm>
            <a:off x="5680364" y="1463760"/>
            <a:ext cx="3477492" cy="3293862"/>
          </a:xfrm>
          <a:prstGeom prst="rect">
            <a:avLst/>
          </a:prstGeom>
          <a:noFill/>
          <a:ln w="9525">
            <a:noFill/>
            <a:miter lim="800000"/>
            <a:headEnd/>
            <a:tailEnd/>
          </a:ln>
          <a:effectLst/>
        </p:spPr>
      </p:pic>
      <p:pic>
        <p:nvPicPr>
          <p:cNvPr id="14" name="Picture 13" descr="A close up of a logo&#10;&#10;Description automatically generated">
            <a:extLst>
              <a:ext uri="{FF2B5EF4-FFF2-40B4-BE49-F238E27FC236}">
                <a16:creationId xmlns="" xmlns:a16="http://schemas.microsoft.com/office/drawing/2014/main" id="{8C27BE40-AC7C-47A5-A470-9229ABE57BF9}"/>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192180" y="79272"/>
            <a:ext cx="933598" cy="1398963"/>
          </a:xfrm>
          <a:prstGeom prst="rect">
            <a:avLst/>
          </a:prstGeom>
        </p:spPr>
      </p:pic>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1589" y="165303"/>
            <a:ext cx="6076950" cy="5070373"/>
          </a:xfrm>
          <a:prstGeom prst="rect">
            <a:avLst/>
          </a:prstGeom>
        </p:spPr>
      </p:pic>
      <p:pic>
        <p:nvPicPr>
          <p:cNvPr id="5" name="Picture 4"/>
          <p:cNvPicPr>
            <a:picLocks noChangeAspect="1"/>
          </p:cNvPicPr>
          <p:nvPr/>
        </p:nvPicPr>
        <p:blipFill>
          <a:blip r:embed="rId3"/>
          <a:stretch>
            <a:fillRect/>
          </a:stretch>
        </p:blipFill>
        <p:spPr>
          <a:xfrm>
            <a:off x="5953816" y="1950501"/>
            <a:ext cx="6248400" cy="1176799"/>
          </a:xfrm>
          <a:prstGeom prst="rect">
            <a:avLst/>
          </a:prstGeom>
        </p:spPr>
      </p:pic>
      <p:pic>
        <p:nvPicPr>
          <p:cNvPr id="6" name="Picture 5"/>
          <p:cNvPicPr>
            <a:picLocks noChangeAspect="1"/>
          </p:cNvPicPr>
          <p:nvPr/>
        </p:nvPicPr>
        <p:blipFill>
          <a:blip r:embed="rId4"/>
          <a:stretch>
            <a:fillRect/>
          </a:stretch>
        </p:blipFill>
        <p:spPr>
          <a:xfrm>
            <a:off x="5953816" y="3127300"/>
            <a:ext cx="5953893" cy="2514601"/>
          </a:xfrm>
          <a:prstGeom prst="rect">
            <a:avLst/>
          </a:prstGeom>
        </p:spPr>
      </p:pic>
      <p:pic>
        <p:nvPicPr>
          <p:cNvPr id="7" name="Picture 6" descr="A close up of a logo&#10;&#10;Description automatically generated">
            <a:extLst>
              <a:ext uri="{FF2B5EF4-FFF2-40B4-BE49-F238E27FC236}">
                <a16:creationId xmlns="" xmlns:a16="http://schemas.microsoft.com/office/drawing/2014/main" id="{7BDE6601-681E-489C-8F90-B703DEA0073C}"/>
              </a:ext>
            </a:extLst>
          </p:cNvPr>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11165546" y="0"/>
            <a:ext cx="933598" cy="1398963"/>
          </a:xfrm>
          <a:prstGeom prst="rect">
            <a:avLst/>
          </a:prstGeom>
        </p:spPr>
      </p:pic>
    </p:spTree>
  </p:cSld>
  <p:clrMapOvr>
    <a:masterClrMapping/>
  </p:clrMapOvr>
  <p:transition/>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36320"/>
            <a:ext cx="10515600" cy="799997"/>
          </a:xfrm>
        </p:spPr>
        <p:txBody>
          <a:bodyPr/>
          <a:lstStyle/>
          <a:p>
            <a:r>
              <a:rPr lang="en-US" b="1" i="1" dirty="0">
                <a:solidFill>
                  <a:srgbClr val="FF0000"/>
                </a:solidFill>
              </a:rPr>
              <a:t>background-image Property</a:t>
            </a:r>
            <a:endParaRPr lang="en-US" dirty="0">
              <a:solidFill>
                <a:srgbClr val="FF0000"/>
              </a:solidFill>
            </a:endParaRPr>
          </a:p>
        </p:txBody>
      </p:sp>
      <p:sp>
        <p:nvSpPr>
          <p:cNvPr id="3" name="Content Placeholder 2"/>
          <p:cNvSpPr>
            <a:spLocks noGrp="1"/>
          </p:cNvSpPr>
          <p:nvPr>
            <p:ph idx="1"/>
          </p:nvPr>
        </p:nvSpPr>
        <p:spPr>
          <a:xfrm>
            <a:off x="543232" y="766917"/>
            <a:ext cx="10515600" cy="1415844"/>
          </a:xfrm>
        </p:spPr>
        <p:txBody>
          <a:bodyPr>
            <a:normAutofit/>
          </a:bodyPr>
          <a:lstStyle/>
          <a:p>
            <a:r>
              <a:rPr lang="en-US" sz="2400" dirty="0"/>
              <a:t>specifies the image URL for the image logo.png in the format </a:t>
            </a:r>
            <a:r>
              <a:rPr lang="en-US" sz="2400" dirty="0" err="1"/>
              <a:t>url</a:t>
            </a:r>
            <a:r>
              <a:rPr lang="en-US" sz="2400" dirty="0"/>
              <a:t>(</a:t>
            </a:r>
            <a:r>
              <a:rPr lang="en-US" sz="2400" dirty="0" err="1"/>
              <a:t>fileLocation</a:t>
            </a:r>
            <a:r>
              <a:rPr lang="en-US" sz="2400" dirty="0"/>
              <a:t>).</a:t>
            </a:r>
          </a:p>
        </p:txBody>
      </p:sp>
      <p:sp>
        <p:nvSpPr>
          <p:cNvPr id="4" name="Title 1"/>
          <p:cNvSpPr txBox="1">
            <a:spLocks/>
          </p:cNvSpPr>
          <p:nvPr/>
        </p:nvSpPr>
        <p:spPr>
          <a:xfrm>
            <a:off x="0" y="1339343"/>
            <a:ext cx="10515600" cy="725360"/>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1" dirty="0">
                <a:solidFill>
                  <a:srgbClr val="FF0000"/>
                </a:solidFill>
              </a:rPr>
              <a:t>background-position Property</a:t>
            </a:r>
            <a:endParaRPr lang="en-US" dirty="0">
              <a:solidFill>
                <a:srgbClr val="FF0000"/>
              </a:solidFill>
            </a:endParaRPr>
          </a:p>
        </p:txBody>
      </p:sp>
      <p:sp>
        <p:nvSpPr>
          <p:cNvPr id="5" name="Content Placeholder 2"/>
          <p:cNvSpPr txBox="1">
            <a:spLocks/>
          </p:cNvSpPr>
          <p:nvPr/>
        </p:nvSpPr>
        <p:spPr>
          <a:xfrm>
            <a:off x="543232" y="2151886"/>
            <a:ext cx="10515600" cy="153383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dirty="0"/>
              <a:t>places the image on the page.</a:t>
            </a:r>
          </a:p>
          <a:p>
            <a:r>
              <a:rPr lang="en-US" sz="2400" dirty="0"/>
              <a:t>The keywords top, bottom, center, left and right are used individually or in combination for vertical and horizontal positioning.</a:t>
            </a:r>
          </a:p>
          <a:p>
            <a:endParaRPr lang="en-US" dirty="0"/>
          </a:p>
        </p:txBody>
      </p:sp>
      <p:sp>
        <p:nvSpPr>
          <p:cNvPr id="6" name="Title 1"/>
          <p:cNvSpPr txBox="1">
            <a:spLocks/>
          </p:cNvSpPr>
          <p:nvPr/>
        </p:nvSpPr>
        <p:spPr>
          <a:xfrm>
            <a:off x="0" y="3582480"/>
            <a:ext cx="10515600" cy="799997"/>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1" dirty="0">
                <a:solidFill>
                  <a:srgbClr val="FF0000"/>
                </a:solidFill>
              </a:rPr>
              <a:t>background-repeat Property</a:t>
            </a:r>
            <a:endParaRPr lang="en-US" dirty="0">
              <a:solidFill>
                <a:srgbClr val="FF0000"/>
              </a:solidFill>
            </a:endParaRPr>
          </a:p>
        </p:txBody>
      </p:sp>
      <p:sp>
        <p:nvSpPr>
          <p:cNvPr id="8" name="Content Placeholder 2"/>
          <p:cNvSpPr txBox="1">
            <a:spLocks/>
          </p:cNvSpPr>
          <p:nvPr/>
        </p:nvSpPr>
        <p:spPr>
          <a:xfrm>
            <a:off x="543231" y="4365454"/>
            <a:ext cx="10931013" cy="2300817"/>
          </a:xfrm>
          <a:prstGeom prst="rect">
            <a:avLst/>
          </a:prstGeom>
        </p:spPr>
        <p:txBody>
          <a:bodyPr vert="horz" lIns="91440" tIns="45720" rIns="91440" bIns="45720" rtlCol="0">
            <a:normAutofit fontScale="925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controls background image </a:t>
            </a:r>
            <a:r>
              <a:rPr lang="en-US" b="1" dirty="0"/>
              <a:t>tiling</a:t>
            </a:r>
            <a:r>
              <a:rPr lang="en-US" dirty="0"/>
              <a:t>, which places </a:t>
            </a:r>
            <a:r>
              <a:rPr lang="en-US" i="1" dirty="0"/>
              <a:t>multiple copies </a:t>
            </a:r>
            <a:r>
              <a:rPr lang="en-US" dirty="0"/>
              <a:t>of the image next to each other to fill the background.</a:t>
            </a:r>
          </a:p>
          <a:p>
            <a:r>
              <a:rPr lang="en-US" dirty="0"/>
              <a:t>Other values include</a:t>
            </a:r>
          </a:p>
          <a:p>
            <a:r>
              <a:rPr lang="en-US" dirty="0"/>
              <a:t>repeat (the default) to tile the image </a:t>
            </a:r>
            <a:r>
              <a:rPr lang="en-US" i="1" dirty="0"/>
              <a:t>vertically and horizontally</a:t>
            </a:r>
            <a:r>
              <a:rPr lang="en-US" dirty="0"/>
              <a:t>, repeat-x to tile the</a:t>
            </a:r>
          </a:p>
          <a:p>
            <a:r>
              <a:rPr lang="en-US" dirty="0"/>
              <a:t>image only </a:t>
            </a:r>
            <a:r>
              <a:rPr lang="en-US" i="1" dirty="0"/>
              <a:t>horizontally </a:t>
            </a:r>
            <a:r>
              <a:rPr lang="en-US" dirty="0"/>
              <a:t>or repeat-y to tile the image only </a:t>
            </a:r>
            <a:r>
              <a:rPr lang="en-US" i="1" dirty="0"/>
              <a:t>vertically</a:t>
            </a:r>
            <a:r>
              <a:rPr lang="en-US" dirty="0"/>
              <a:t>.</a:t>
            </a:r>
          </a:p>
        </p:txBody>
      </p:sp>
      <p:pic>
        <p:nvPicPr>
          <p:cNvPr id="9" name="Picture 8" descr="A close up of a logo&#10;&#10;Description automatically generated">
            <a:extLst>
              <a:ext uri="{FF2B5EF4-FFF2-40B4-BE49-F238E27FC236}">
                <a16:creationId xmlns="" xmlns:a16="http://schemas.microsoft.com/office/drawing/2014/main" id="{D379D000-0C55-4674-8E6F-6388437C2A39}"/>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135265" y="0"/>
            <a:ext cx="933598" cy="1398963"/>
          </a:xfrm>
          <a:prstGeom prst="rect">
            <a:avLst/>
          </a:prstGeom>
        </p:spPr>
      </p:pic>
    </p:spTree>
    <p:extLst>
      <p:ext uri="{BB962C8B-B14F-4D97-AF65-F5344CB8AC3E}">
        <p14:creationId xmlns="" xmlns:p14="http://schemas.microsoft.com/office/powerpoint/2010/main" val="3090520267"/>
      </p:ext>
    </p:extLst>
  </p:cSld>
  <p:clrMapOvr>
    <a:masterClrMapping/>
  </p:clrMapOvr>
  <p:transition/>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30277" y="0"/>
            <a:ext cx="10515600" cy="899652"/>
          </a:xfrm>
        </p:spPr>
        <p:txBody>
          <a:bodyPr/>
          <a:lstStyle/>
          <a:p>
            <a:r>
              <a:rPr lang="en-US" dirty="0">
                <a:solidFill>
                  <a:srgbClr val="FF0000"/>
                </a:solidFill>
              </a:rPr>
              <a:t>background-attachment: fixed Property</a:t>
            </a:r>
          </a:p>
        </p:txBody>
      </p:sp>
      <p:sp>
        <p:nvSpPr>
          <p:cNvPr id="3" name="Content Placeholder 2"/>
          <p:cNvSpPr>
            <a:spLocks noGrp="1"/>
          </p:cNvSpPr>
          <p:nvPr>
            <p:ph idx="1"/>
          </p:nvPr>
        </p:nvSpPr>
        <p:spPr>
          <a:xfrm>
            <a:off x="764458" y="781665"/>
            <a:ext cx="10515600" cy="1814051"/>
          </a:xfrm>
        </p:spPr>
        <p:txBody>
          <a:bodyPr/>
          <a:lstStyle/>
          <a:p>
            <a:r>
              <a:rPr lang="en-US" b="1" dirty="0"/>
              <a:t>background-attachment: fixed </a:t>
            </a:r>
            <a:r>
              <a:rPr lang="en-US" dirty="0"/>
              <a:t>, fixes the image in the position specified by </a:t>
            </a:r>
            <a:r>
              <a:rPr lang="en-US" b="1" dirty="0"/>
              <a:t>background-position</a:t>
            </a:r>
            <a:r>
              <a:rPr lang="en-US" dirty="0"/>
              <a:t>.</a:t>
            </a:r>
          </a:p>
          <a:p>
            <a:r>
              <a:rPr lang="en-US" dirty="0"/>
              <a:t>Scrolling the browser window will </a:t>
            </a:r>
            <a:r>
              <a:rPr lang="en-US" i="1" dirty="0"/>
              <a:t>not </a:t>
            </a:r>
            <a:r>
              <a:rPr lang="en-US" dirty="0"/>
              <a:t>move the image from its position. Default value is scroll.</a:t>
            </a:r>
          </a:p>
          <a:p>
            <a:endParaRPr lang="en-US" dirty="0"/>
          </a:p>
        </p:txBody>
      </p:sp>
      <p:sp>
        <p:nvSpPr>
          <p:cNvPr id="4" name="Title 1"/>
          <p:cNvSpPr txBox="1">
            <a:spLocks/>
          </p:cNvSpPr>
          <p:nvPr/>
        </p:nvSpPr>
        <p:spPr>
          <a:xfrm>
            <a:off x="282677" y="4102504"/>
            <a:ext cx="10515600" cy="7816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1" dirty="0">
                <a:solidFill>
                  <a:srgbClr val="FF0000"/>
                </a:solidFill>
              </a:rPr>
              <a:t>font-style property</a:t>
            </a:r>
            <a:endParaRPr lang="en-US" dirty="0">
              <a:solidFill>
                <a:srgbClr val="FF0000"/>
              </a:solidFill>
            </a:endParaRPr>
          </a:p>
        </p:txBody>
      </p:sp>
      <p:sp>
        <p:nvSpPr>
          <p:cNvPr id="5" name="Content Placeholder 2"/>
          <p:cNvSpPr txBox="1">
            <a:spLocks/>
          </p:cNvSpPr>
          <p:nvPr/>
        </p:nvSpPr>
        <p:spPr>
          <a:xfrm>
            <a:off x="764458" y="3106992"/>
            <a:ext cx="10515600" cy="11749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to indent the first line of text in the element by a specified amount, in this case 1em.</a:t>
            </a:r>
          </a:p>
          <a:p>
            <a:pPr marL="0" indent="0">
              <a:buNone/>
            </a:pPr>
            <a:endParaRPr lang="en-US" dirty="0"/>
          </a:p>
        </p:txBody>
      </p:sp>
      <p:sp>
        <p:nvSpPr>
          <p:cNvPr id="6" name="Title 1"/>
          <p:cNvSpPr txBox="1">
            <a:spLocks/>
          </p:cNvSpPr>
          <p:nvPr/>
        </p:nvSpPr>
        <p:spPr>
          <a:xfrm>
            <a:off x="282677" y="2620296"/>
            <a:ext cx="10515600" cy="781665"/>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i="1" dirty="0">
                <a:solidFill>
                  <a:srgbClr val="FF0000"/>
                </a:solidFill>
              </a:rPr>
              <a:t>text-indent property</a:t>
            </a:r>
            <a:endParaRPr lang="en-US" dirty="0">
              <a:solidFill>
                <a:srgbClr val="FF0000"/>
              </a:solidFill>
            </a:endParaRPr>
          </a:p>
        </p:txBody>
      </p:sp>
      <p:sp>
        <p:nvSpPr>
          <p:cNvPr id="7" name="Content Placeholder 2"/>
          <p:cNvSpPr txBox="1">
            <a:spLocks/>
          </p:cNvSpPr>
          <p:nvPr/>
        </p:nvSpPr>
        <p:spPr>
          <a:xfrm>
            <a:off x="764458" y="4884169"/>
            <a:ext cx="10515600" cy="1174955"/>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allows you to set text to none, italic or oblique</a:t>
            </a:r>
          </a:p>
        </p:txBody>
      </p:sp>
      <p:pic>
        <p:nvPicPr>
          <p:cNvPr id="8" name="Picture 7" descr="A close up of a logo&#10;&#10;Description automatically generated">
            <a:extLst>
              <a:ext uri="{FF2B5EF4-FFF2-40B4-BE49-F238E27FC236}">
                <a16:creationId xmlns="" xmlns:a16="http://schemas.microsoft.com/office/drawing/2014/main" id="{2B408248-F438-44F6-BE72-13789A8F51F4}"/>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258402" y="0"/>
            <a:ext cx="933598" cy="1398963"/>
          </a:xfrm>
          <a:prstGeom prst="rect">
            <a:avLst/>
          </a:prstGeom>
        </p:spPr>
      </p:pic>
    </p:spTree>
    <p:extLst>
      <p:ext uri="{BB962C8B-B14F-4D97-AF65-F5344CB8AC3E}">
        <p14:creationId xmlns="" xmlns:p14="http://schemas.microsoft.com/office/powerpoint/2010/main" val="1998781923"/>
      </p:ext>
    </p:extLst>
  </p:cSld>
  <p:clrMapOvr>
    <a:masterClrMapping/>
  </p:clrMapOvr>
  <p:transition/>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0"/>
            <a:ext cx="10515600" cy="1325563"/>
          </a:xfrm>
        </p:spPr>
        <p:txBody>
          <a:bodyPr/>
          <a:lstStyle/>
          <a:p>
            <a:r>
              <a:rPr lang="en-US" b="1" dirty="0">
                <a:solidFill>
                  <a:srgbClr val="0070C0"/>
                </a:solidFill>
              </a:rPr>
              <a:t>Element Dimensions</a:t>
            </a:r>
            <a:endParaRPr lang="en-US" dirty="0">
              <a:solidFill>
                <a:srgbClr val="0070C0"/>
              </a:solidFill>
            </a:endParaRPr>
          </a:p>
        </p:txBody>
      </p:sp>
      <p:sp>
        <p:nvSpPr>
          <p:cNvPr id="3" name="Content Placeholder 2"/>
          <p:cNvSpPr>
            <a:spLocks noGrp="1"/>
          </p:cNvSpPr>
          <p:nvPr>
            <p:ph idx="1"/>
          </p:nvPr>
        </p:nvSpPr>
        <p:spPr>
          <a:xfrm>
            <a:off x="705464" y="1147199"/>
            <a:ext cx="10515600" cy="5519071"/>
          </a:xfrm>
        </p:spPr>
        <p:txBody>
          <a:bodyPr>
            <a:normAutofit/>
          </a:bodyPr>
          <a:lstStyle/>
          <a:p>
            <a:r>
              <a:rPr lang="en-US" dirty="0"/>
              <a:t>CSS rules can specify the actual </a:t>
            </a:r>
            <a:r>
              <a:rPr lang="en-US" i="1" dirty="0"/>
              <a:t>dimensions </a:t>
            </a:r>
            <a:r>
              <a:rPr lang="en-US" dirty="0"/>
              <a:t>of each page element.</a:t>
            </a:r>
          </a:p>
          <a:p>
            <a:r>
              <a:rPr lang="en-US" b="1" i="1" dirty="0"/>
              <a:t>Specifying the width and height of an Element</a:t>
            </a:r>
          </a:p>
          <a:p>
            <a:pPr lvl="1">
              <a:buFont typeface="Wingdings" panose="05000000000000000000" pitchFamily="2" charset="2"/>
              <a:buChar char="§"/>
            </a:pPr>
            <a:r>
              <a:rPr lang="en-US" b="1" dirty="0"/>
              <a:t>width </a:t>
            </a:r>
            <a:r>
              <a:rPr lang="en-US" dirty="0"/>
              <a:t>of an element on screen should occupy 20 percent of the screen width.</a:t>
            </a:r>
          </a:p>
          <a:p>
            <a:pPr lvl="1">
              <a:buFont typeface="Wingdings" panose="05000000000000000000" pitchFamily="2" charset="2"/>
              <a:buChar char="§"/>
            </a:pPr>
            <a:r>
              <a:rPr lang="en-US" dirty="0"/>
              <a:t>The height of an element can be set similarly, using the </a:t>
            </a:r>
            <a:r>
              <a:rPr lang="en-US" sz="2000" b="1" dirty="0"/>
              <a:t>height </a:t>
            </a:r>
            <a:r>
              <a:rPr lang="en-US" dirty="0"/>
              <a:t>property.</a:t>
            </a:r>
          </a:p>
          <a:p>
            <a:pPr lvl="1">
              <a:buFont typeface="Wingdings" panose="05000000000000000000" pitchFamily="2" charset="2"/>
              <a:buChar char="§"/>
            </a:pPr>
            <a:r>
              <a:rPr lang="en-US" dirty="0"/>
              <a:t>This works only for block-level elements.</a:t>
            </a:r>
          </a:p>
          <a:p>
            <a:r>
              <a:rPr lang="en-US" b="1" i="1" dirty="0"/>
              <a:t>text-align Property</a:t>
            </a:r>
          </a:p>
          <a:p>
            <a:pPr lvl="1">
              <a:buFont typeface="Wingdings" panose="05000000000000000000" pitchFamily="2" charset="2"/>
              <a:buChar char="§"/>
            </a:pPr>
            <a:r>
              <a:rPr lang="en-US" dirty="0"/>
              <a:t>Most elements are left-aligned by default, but this alignment can be altered.</a:t>
            </a:r>
          </a:p>
          <a:p>
            <a:pPr lvl="1">
              <a:buFont typeface="Wingdings" panose="05000000000000000000" pitchFamily="2" charset="2"/>
              <a:buChar char="§"/>
            </a:pPr>
            <a:r>
              <a:rPr lang="en-US" dirty="0"/>
              <a:t>values for the </a:t>
            </a:r>
            <a:r>
              <a:rPr lang="en-US" b="1" dirty="0"/>
              <a:t>text-align</a:t>
            </a:r>
            <a:r>
              <a:rPr lang="en-US" sz="1600" b="1" dirty="0"/>
              <a:t> </a:t>
            </a:r>
            <a:r>
              <a:rPr lang="en-US" dirty="0"/>
              <a:t>property include center-aligned, left and right.</a:t>
            </a:r>
          </a:p>
          <a:p>
            <a:r>
              <a:rPr lang="en-US" b="1" i="1" dirty="0"/>
              <a:t>overflow Property and Scroll Bars</a:t>
            </a:r>
          </a:p>
          <a:p>
            <a:pPr lvl="1">
              <a:buFont typeface="Wingdings" panose="05000000000000000000" pitchFamily="2" charset="2"/>
              <a:buChar char="§"/>
            </a:pPr>
            <a:r>
              <a:rPr lang="en-US" dirty="0"/>
              <a:t>One problem with setting </a:t>
            </a:r>
            <a:r>
              <a:rPr lang="en-US" i="1" dirty="0"/>
              <a:t>both </a:t>
            </a:r>
            <a:r>
              <a:rPr lang="en-US" dirty="0"/>
              <a:t>dimensions of an element is that the content inside the element can exceed the set boundaries.</a:t>
            </a:r>
          </a:p>
          <a:p>
            <a:pPr lvl="1">
              <a:buFont typeface="Wingdings" panose="05000000000000000000" pitchFamily="2" charset="2"/>
              <a:buChar char="§"/>
            </a:pPr>
            <a:r>
              <a:rPr lang="en-US" dirty="0"/>
              <a:t>we set the </a:t>
            </a:r>
            <a:r>
              <a:rPr lang="en-US" sz="1600" b="1" dirty="0"/>
              <a:t>overflow </a:t>
            </a:r>
            <a:r>
              <a:rPr lang="en-US" dirty="0"/>
              <a:t>property to </a:t>
            </a:r>
            <a:r>
              <a:rPr lang="en-US" sz="1600" dirty="0"/>
              <a:t>scroll</a:t>
            </a:r>
            <a:r>
              <a:rPr lang="en-US" dirty="0"/>
              <a:t>, a setting that adds scroll bars if the text overflows the boundaries.</a:t>
            </a:r>
          </a:p>
        </p:txBody>
      </p:sp>
      <p:pic>
        <p:nvPicPr>
          <p:cNvPr id="4" name="Picture 3" descr="A close up of a logo&#10;&#10;Description automatically generated">
            <a:extLst>
              <a:ext uri="{FF2B5EF4-FFF2-40B4-BE49-F238E27FC236}">
                <a16:creationId xmlns="" xmlns:a16="http://schemas.microsoft.com/office/drawing/2014/main" id="{5A7ED317-B32E-45B8-BCBD-978DA72959E8}"/>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221064" y="0"/>
            <a:ext cx="933598" cy="1398963"/>
          </a:xfrm>
          <a:prstGeom prst="rect">
            <a:avLst/>
          </a:prstGeom>
        </p:spPr>
      </p:pic>
      <p:cxnSp>
        <p:nvCxnSpPr>
          <p:cNvPr id="5" name="Straight Connector 4">
            <a:extLst>
              <a:ext uri="{FF2B5EF4-FFF2-40B4-BE49-F238E27FC236}">
                <a16:creationId xmlns="" xmlns:a16="http://schemas.microsoft.com/office/drawing/2014/main" id="{8EBF2D86-8C24-4557-94C2-2505D4280821}"/>
              </a:ext>
            </a:extLst>
          </p:cNvPr>
          <p:cNvCxnSpPr>
            <a:cxnSpLocks/>
          </p:cNvCxnSpPr>
          <p:nvPr/>
        </p:nvCxnSpPr>
        <p:spPr>
          <a:xfrm flipV="1">
            <a:off x="0" y="901187"/>
            <a:ext cx="7904054" cy="68537"/>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998913806"/>
      </p:ext>
    </p:extLst>
  </p:cSld>
  <p:clrMapOvr>
    <a:masterClrMapping/>
  </p:clrMapOvr>
  <p:transition/>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6784258" cy="5895975"/>
          </a:xfrm>
          <a:prstGeom prst="rect">
            <a:avLst/>
          </a:prstGeom>
        </p:spPr>
      </p:pic>
      <p:pic>
        <p:nvPicPr>
          <p:cNvPr id="5" name="Picture 4"/>
          <p:cNvPicPr>
            <a:picLocks noChangeAspect="1"/>
          </p:cNvPicPr>
          <p:nvPr/>
        </p:nvPicPr>
        <p:blipFill>
          <a:blip r:embed="rId3"/>
          <a:stretch>
            <a:fillRect/>
          </a:stretch>
        </p:blipFill>
        <p:spPr>
          <a:xfrm>
            <a:off x="6784258" y="2212550"/>
            <a:ext cx="5251358" cy="4266432"/>
          </a:xfrm>
          <a:prstGeom prst="rect">
            <a:avLst/>
          </a:prstGeom>
        </p:spPr>
      </p:pic>
      <p:pic>
        <p:nvPicPr>
          <p:cNvPr id="6" name="Picture 5" descr="A close up of a logo&#10;&#10;Description automatically generated">
            <a:extLst>
              <a:ext uri="{FF2B5EF4-FFF2-40B4-BE49-F238E27FC236}">
                <a16:creationId xmlns="" xmlns:a16="http://schemas.microsoft.com/office/drawing/2014/main" id="{AD718A10-0908-41D3-B679-4E5DAFE37E46}"/>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11258402" y="0"/>
            <a:ext cx="933598" cy="1398963"/>
          </a:xfrm>
          <a:prstGeom prst="rect">
            <a:avLst/>
          </a:prstGeom>
        </p:spPr>
      </p:pic>
    </p:spTree>
    <p:extLst>
      <p:ext uri="{BB962C8B-B14F-4D97-AF65-F5344CB8AC3E}">
        <p14:creationId xmlns="" xmlns:p14="http://schemas.microsoft.com/office/powerpoint/2010/main" val="4224343250"/>
      </p:ext>
    </p:extLst>
  </p:cSld>
  <p:clrMapOvr>
    <a:masterClrMapping/>
  </p:clrMapOvr>
  <p:transition/>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130277" y="143900"/>
            <a:ext cx="10515600" cy="1325563"/>
          </a:xfrm>
        </p:spPr>
        <p:txBody>
          <a:bodyPr/>
          <a:lstStyle/>
          <a:p>
            <a:r>
              <a:rPr lang="en-US" b="1" dirty="0">
                <a:solidFill>
                  <a:srgbClr val="0070C0"/>
                </a:solidFill>
              </a:rPr>
              <a:t>Box Model and Text Flow</a:t>
            </a:r>
            <a:endParaRPr lang="en-US" dirty="0">
              <a:solidFill>
                <a:srgbClr val="0070C0"/>
              </a:solidFill>
            </a:endParaRPr>
          </a:p>
        </p:txBody>
      </p:sp>
      <p:sp>
        <p:nvSpPr>
          <p:cNvPr id="3" name="Content Placeholder 2"/>
          <p:cNvSpPr>
            <a:spLocks noGrp="1"/>
          </p:cNvSpPr>
          <p:nvPr>
            <p:ph idx="1"/>
          </p:nvPr>
        </p:nvSpPr>
        <p:spPr>
          <a:xfrm>
            <a:off x="528484" y="1161948"/>
            <a:ext cx="10515600" cy="2657885"/>
          </a:xfrm>
        </p:spPr>
        <p:txBody>
          <a:bodyPr/>
          <a:lstStyle/>
          <a:p>
            <a:r>
              <a:rPr lang="en-US" dirty="0"/>
              <a:t>All </a:t>
            </a:r>
            <a:r>
              <a:rPr lang="en-US" i="1" dirty="0"/>
              <a:t>block-level </a:t>
            </a:r>
            <a:r>
              <a:rPr lang="en-US" dirty="0"/>
              <a:t>HTML5 elements have a </a:t>
            </a:r>
            <a:r>
              <a:rPr lang="en-US" i="1" dirty="0"/>
              <a:t>virtual box </a:t>
            </a:r>
            <a:r>
              <a:rPr lang="en-US" dirty="0"/>
              <a:t>drawn around them, based on what is known as the </a:t>
            </a:r>
            <a:r>
              <a:rPr lang="en-US" b="1" dirty="0"/>
              <a:t>box model</a:t>
            </a:r>
            <a:r>
              <a:rPr lang="en-US" dirty="0"/>
              <a:t>.</a:t>
            </a:r>
          </a:p>
          <a:p>
            <a:r>
              <a:rPr lang="en-US" dirty="0"/>
              <a:t>When the browser renders an element using the box model, the content is surrounded by </a:t>
            </a:r>
            <a:r>
              <a:rPr lang="en-US" b="1" dirty="0"/>
              <a:t>padding</a:t>
            </a:r>
            <a:r>
              <a:rPr lang="en-US" dirty="0"/>
              <a:t>, a </a:t>
            </a:r>
            <a:r>
              <a:rPr lang="en-US" b="1" dirty="0"/>
              <a:t>border </a:t>
            </a:r>
            <a:r>
              <a:rPr lang="en-US" dirty="0"/>
              <a:t>and a </a:t>
            </a:r>
            <a:r>
              <a:rPr lang="en-US" b="1" dirty="0"/>
              <a:t>margin </a:t>
            </a:r>
            <a:r>
              <a:rPr lang="en-US" dirty="0"/>
              <a:t>(Fig. 4.13).</a:t>
            </a:r>
          </a:p>
          <a:p>
            <a:r>
              <a:rPr lang="en-US" dirty="0"/>
              <a:t>CSS controls the border using three properties: </a:t>
            </a:r>
            <a:r>
              <a:rPr lang="en-US" b="1" dirty="0"/>
              <a:t>border-width</a:t>
            </a:r>
            <a:r>
              <a:rPr lang="en-US" dirty="0"/>
              <a:t>, </a:t>
            </a:r>
            <a:r>
              <a:rPr lang="en-US" b="1" dirty="0"/>
              <a:t>border-color </a:t>
            </a:r>
            <a:r>
              <a:rPr lang="en-US" dirty="0"/>
              <a:t>and </a:t>
            </a:r>
            <a:r>
              <a:rPr lang="en-US" b="1" dirty="0"/>
              <a:t>border-style</a:t>
            </a:r>
            <a:r>
              <a:rPr lang="en-US" dirty="0"/>
              <a:t>.</a:t>
            </a:r>
          </a:p>
        </p:txBody>
      </p:sp>
      <p:pic>
        <p:nvPicPr>
          <p:cNvPr id="4" name="Picture 3"/>
          <p:cNvPicPr>
            <a:picLocks noChangeAspect="1"/>
          </p:cNvPicPr>
          <p:nvPr/>
        </p:nvPicPr>
        <p:blipFill>
          <a:blip r:embed="rId2"/>
          <a:stretch>
            <a:fillRect/>
          </a:stretch>
        </p:blipFill>
        <p:spPr>
          <a:xfrm>
            <a:off x="2573209" y="4280565"/>
            <a:ext cx="5629736" cy="2090738"/>
          </a:xfrm>
          <a:prstGeom prst="rect">
            <a:avLst/>
          </a:prstGeom>
        </p:spPr>
      </p:pic>
      <p:pic>
        <p:nvPicPr>
          <p:cNvPr id="5" name="Picture 4" descr="A close up of a logo&#10;&#10;Description automatically generated">
            <a:extLst>
              <a:ext uri="{FF2B5EF4-FFF2-40B4-BE49-F238E27FC236}">
                <a16:creationId xmlns="" xmlns:a16="http://schemas.microsoft.com/office/drawing/2014/main" id="{9B52D442-CDED-484C-99CF-1B5F81C9E284}"/>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196717" y="0"/>
            <a:ext cx="933598" cy="1398963"/>
          </a:xfrm>
          <a:prstGeom prst="rect">
            <a:avLst/>
          </a:prstGeom>
        </p:spPr>
      </p:pic>
      <p:cxnSp>
        <p:nvCxnSpPr>
          <p:cNvPr id="6" name="Straight Connector 5">
            <a:extLst>
              <a:ext uri="{FF2B5EF4-FFF2-40B4-BE49-F238E27FC236}">
                <a16:creationId xmlns="" xmlns:a16="http://schemas.microsoft.com/office/drawing/2014/main" id="{460CD603-AD41-464A-B6D1-2D7516EC0519}"/>
              </a:ext>
            </a:extLst>
          </p:cNvPr>
          <p:cNvCxnSpPr>
            <a:cxnSpLocks/>
          </p:cNvCxnSpPr>
          <p:nvPr/>
        </p:nvCxnSpPr>
        <p:spPr>
          <a:xfrm flipV="1">
            <a:off x="0" y="1093411"/>
            <a:ext cx="7904054" cy="68537"/>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15143584"/>
      </p:ext>
    </p:extLst>
  </p:cSld>
  <p:clrMapOvr>
    <a:masterClrMapping/>
  </p:clrMapOvr>
  <p:transition/>
</p:sld>
</file>

<file path=ppt/slides/slide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4DE0357C-88C2-45C7-B5A6-D555AA1182E8}"/>
              </a:ext>
            </a:extLst>
          </p:cNvPr>
          <p:cNvSpPr>
            <a:spLocks noGrp="1"/>
          </p:cNvSpPr>
          <p:nvPr>
            <p:ph idx="1"/>
          </p:nvPr>
        </p:nvSpPr>
        <p:spPr/>
        <p:txBody>
          <a:bodyPr/>
          <a:lstStyle/>
          <a:p>
            <a:endParaRPr lang="en-IN" dirty="0"/>
          </a:p>
          <a:p>
            <a:r>
              <a:rPr lang="en-IN" dirty="0"/>
              <a:t>They are used to group together a chunk of HTML and hook some information onto that chunk</a:t>
            </a:r>
          </a:p>
          <a:p>
            <a:r>
              <a:rPr lang="en-IN" dirty="0"/>
              <a:t>The difference between span and div is that a span element is in-line and usually used for a small chunk of HTML inside a line (such as inside a paragraph) whereas a div (division) element is block-line (which is basically equivalent to having a line-break before and after it) and used to group larger chunks of code.</a:t>
            </a:r>
          </a:p>
        </p:txBody>
      </p:sp>
      <p:pic>
        <p:nvPicPr>
          <p:cNvPr id="4" name="Picture 3" descr="A close up of a logo&#10;&#10;Description automatically generated">
            <a:extLst>
              <a:ext uri="{FF2B5EF4-FFF2-40B4-BE49-F238E27FC236}">
                <a16:creationId xmlns="" xmlns:a16="http://schemas.microsoft.com/office/drawing/2014/main" id="{8C27BE40-AC7C-47A5-A470-9229ABE57BF9}"/>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192180" y="79272"/>
            <a:ext cx="933598" cy="1398963"/>
          </a:xfrm>
          <a:prstGeom prst="rect">
            <a:avLst/>
          </a:prstGeom>
        </p:spPr>
      </p:pic>
      <p:grpSp>
        <p:nvGrpSpPr>
          <p:cNvPr id="7" name="Group 6"/>
          <p:cNvGrpSpPr/>
          <p:nvPr/>
        </p:nvGrpSpPr>
        <p:grpSpPr>
          <a:xfrm>
            <a:off x="-8308" y="252240"/>
            <a:ext cx="8428073" cy="1064218"/>
            <a:chOff x="-8308" y="252240"/>
            <a:chExt cx="8428073" cy="1064218"/>
          </a:xfrm>
        </p:grpSpPr>
        <p:sp>
          <p:nvSpPr>
            <p:cNvPr id="8" name="Rectangle 7">
              <a:extLst>
                <a:ext uri="{FF2B5EF4-FFF2-40B4-BE49-F238E27FC236}">
                  <a16:creationId xmlns:a16="http://schemas.microsoft.com/office/drawing/2014/main" xmlns="" id="{620A7DEA-950C-4954-B3B7-2672370FABF4}"/>
                </a:ext>
              </a:extLst>
            </p:cNvPr>
            <p:cNvSpPr/>
            <p:nvPr/>
          </p:nvSpPr>
          <p:spPr>
            <a:xfrm>
              <a:off x="420007" y="700024"/>
              <a:ext cx="7999758" cy="461665"/>
            </a:xfrm>
            <a:prstGeom prst="rect">
              <a:avLst/>
            </a:prstGeom>
          </p:spPr>
          <p:txBody>
            <a:bodyPr wrap="square">
              <a:spAutoFit/>
            </a:bodyPr>
            <a:lstStyle/>
            <a:p>
              <a:r>
                <a:rPr lang="en-US" sz="2400" b="1" dirty="0" smtClean="0">
                  <a:solidFill>
                    <a:schemeClr val="accent2">
                      <a:lumMod val="75000"/>
                    </a:schemeClr>
                  </a:solidFill>
                </a:rPr>
                <a:t>Element support for styling</a:t>
              </a:r>
              <a:endParaRPr lang="en-GB" sz="2400" b="1" dirty="0" smtClean="0">
                <a:solidFill>
                  <a:schemeClr val="accent2">
                    <a:lumMod val="75000"/>
                  </a:schemeClr>
                </a:solidFill>
              </a:endParaRPr>
            </a:p>
          </p:txBody>
        </p:sp>
        <p:cxnSp>
          <p:nvCxnSpPr>
            <p:cNvPr id="9" name="Straight Connector 8">
              <a:extLst>
                <a:ext uri="{FF2B5EF4-FFF2-40B4-BE49-F238E27FC236}">
                  <a16:creationId xmlns:a16="http://schemas.microsoft.com/office/drawing/2014/main" xmlns="" id="{A4293697-6E2C-4331-B4E1-C58B355192F4}"/>
                </a:ext>
              </a:extLst>
            </p:cNvPr>
            <p:cNvCxnSpPr>
              <a:cxnSpLocks/>
            </p:cNvCxnSpPr>
            <p:nvPr/>
          </p:nvCxnSpPr>
          <p:spPr>
            <a:xfrm>
              <a:off x="-8308" y="1316458"/>
              <a:ext cx="8300052"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xmlns="" id="{68CE83B1-4814-4C9B-8095-7F6242756005}"/>
                </a:ext>
              </a:extLst>
            </p:cNvPr>
            <p:cNvSpPr/>
            <p:nvPr/>
          </p:nvSpPr>
          <p:spPr>
            <a:xfrm>
              <a:off x="393111" y="252240"/>
              <a:ext cx="7497214" cy="461665"/>
            </a:xfrm>
            <a:prstGeom prst="rect">
              <a:avLst/>
            </a:prstGeom>
          </p:spPr>
          <p:txBody>
            <a:bodyPr wrap="square">
              <a:spAutoFit/>
            </a:bodyPr>
            <a:lstStyle/>
            <a:p>
              <a:r>
                <a:rPr lang="en-US" sz="2400" b="1" dirty="0" smtClean="0">
                  <a:solidFill>
                    <a:schemeClr val="accent1">
                      <a:lumMod val="75000"/>
                    </a:schemeClr>
                  </a:solidFill>
                </a:rPr>
                <a:t>CSS – </a:t>
              </a:r>
              <a:r>
                <a:rPr lang="en-US" sz="2400" b="1" dirty="0" smtClean="0">
                  <a:solidFill>
                    <a:schemeClr val="accent1">
                      <a:lumMod val="75000"/>
                    </a:schemeClr>
                  </a:solidFill>
                </a:rPr>
                <a:t>Box Model and Position Property</a:t>
              </a:r>
              <a:endParaRPr lang="en-US" sz="2400" b="1" dirty="0">
                <a:solidFill>
                  <a:schemeClr val="accent1">
                    <a:lumMod val="75000"/>
                  </a:schemeClr>
                </a:solidFill>
              </a:endParaRPr>
            </a:p>
          </p:txBody>
        </p:sp>
      </p:grpSp>
    </p:spTree>
    <p:extLst>
      <p:ext uri="{BB962C8B-B14F-4D97-AF65-F5344CB8AC3E}">
        <p14:creationId xmlns="" xmlns:p14="http://schemas.microsoft.com/office/powerpoint/2010/main" val="1145276374"/>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15529" y="227677"/>
            <a:ext cx="6285271" cy="6476693"/>
          </a:xfrm>
          <a:prstGeom prst="rect">
            <a:avLst/>
          </a:prstGeom>
        </p:spPr>
      </p:pic>
      <p:pic>
        <p:nvPicPr>
          <p:cNvPr id="5" name="Picture 4"/>
          <p:cNvPicPr>
            <a:picLocks noChangeAspect="1"/>
          </p:cNvPicPr>
          <p:nvPr/>
        </p:nvPicPr>
        <p:blipFill>
          <a:blip r:embed="rId3"/>
          <a:stretch>
            <a:fillRect/>
          </a:stretch>
        </p:blipFill>
        <p:spPr>
          <a:xfrm>
            <a:off x="5668393" y="1386348"/>
            <a:ext cx="6248400" cy="5243975"/>
          </a:xfrm>
          <a:prstGeom prst="rect">
            <a:avLst/>
          </a:prstGeom>
        </p:spPr>
      </p:pic>
      <p:pic>
        <p:nvPicPr>
          <p:cNvPr id="6" name="Picture 5" descr="A close up of a logo&#10;&#10;Description automatically generated">
            <a:extLst>
              <a:ext uri="{FF2B5EF4-FFF2-40B4-BE49-F238E27FC236}">
                <a16:creationId xmlns="" xmlns:a16="http://schemas.microsoft.com/office/drawing/2014/main" id="{E50B82ED-62B7-480E-98BE-B9DE672CE4AF}"/>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11230251" y="0"/>
            <a:ext cx="846219" cy="1268029"/>
          </a:xfrm>
          <a:prstGeom prst="rect">
            <a:avLst/>
          </a:prstGeom>
        </p:spPr>
      </p:pic>
    </p:spTree>
    <p:extLst>
      <p:ext uri="{BB962C8B-B14F-4D97-AF65-F5344CB8AC3E}">
        <p14:creationId xmlns="" xmlns:p14="http://schemas.microsoft.com/office/powerpoint/2010/main" val="85341107"/>
      </p:ext>
    </p:extLst>
  </p:cSld>
  <p:clrMapOvr>
    <a:masterClrMapping/>
  </p:clrMapOvr>
  <p:transition/>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sp>
        <p:nvSpPr>
          <p:cNvPr id="3" name="Content Placeholder 2"/>
          <p:cNvSpPr>
            <a:spLocks noGrp="1"/>
          </p:cNvSpPr>
          <p:nvPr>
            <p:ph idx="1"/>
          </p:nvPr>
        </p:nvSpPr>
        <p:spPr/>
        <p:txBody>
          <a:bodyPr/>
          <a:lstStyle/>
          <a:p>
            <a:r>
              <a:rPr lang="en-US" dirty="0"/>
              <a:t>The border-width property may be set to any valid CSS length (e.g., </a:t>
            </a:r>
            <a:r>
              <a:rPr lang="en-US" dirty="0" err="1"/>
              <a:t>em</a:t>
            </a:r>
            <a:r>
              <a:rPr lang="en-US" dirty="0"/>
              <a:t>, ex, </a:t>
            </a:r>
            <a:r>
              <a:rPr lang="en-US" dirty="0" err="1"/>
              <a:t>px</a:t>
            </a:r>
            <a:r>
              <a:rPr lang="en-US" dirty="0"/>
              <a:t>) or to the predefined value of thin, medium or thick.</a:t>
            </a:r>
          </a:p>
          <a:p>
            <a:r>
              <a:rPr lang="en-US" dirty="0"/>
              <a:t>The </a:t>
            </a:r>
            <a:r>
              <a:rPr lang="en-US" b="1" dirty="0"/>
              <a:t>border-color property </a:t>
            </a:r>
            <a:r>
              <a:rPr lang="en-US" dirty="0"/>
              <a:t>sets the color.</a:t>
            </a:r>
          </a:p>
          <a:p>
            <a:r>
              <a:rPr lang="en-US" dirty="0"/>
              <a:t>The border-style options are none, hidden, dotted, dashed, solid, double, groove, ridge, inset and outset.</a:t>
            </a:r>
          </a:p>
          <a:p>
            <a:endParaRPr lang="en-US" dirty="0"/>
          </a:p>
        </p:txBody>
      </p:sp>
      <p:pic>
        <p:nvPicPr>
          <p:cNvPr id="4" name="Picture 3" descr="A close up of a logo&#10;&#10;Description automatically generated">
            <a:extLst>
              <a:ext uri="{FF2B5EF4-FFF2-40B4-BE49-F238E27FC236}">
                <a16:creationId xmlns="" xmlns:a16="http://schemas.microsoft.com/office/drawing/2014/main" id="{34A41F13-95E5-431A-A331-325B3B5DB149}"/>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0887001" y="88150"/>
            <a:ext cx="933598" cy="1398963"/>
          </a:xfrm>
          <a:prstGeom prst="rect">
            <a:avLst/>
          </a:prstGeom>
        </p:spPr>
      </p:pic>
    </p:spTree>
    <p:extLst>
      <p:ext uri="{BB962C8B-B14F-4D97-AF65-F5344CB8AC3E}">
        <p14:creationId xmlns="" xmlns:p14="http://schemas.microsoft.com/office/powerpoint/2010/main" val="3338648788"/>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0" y="-151068"/>
            <a:ext cx="10515600" cy="1325563"/>
          </a:xfrm>
        </p:spPr>
        <p:txBody>
          <a:bodyPr/>
          <a:lstStyle/>
          <a:p>
            <a:r>
              <a:rPr lang="en-US" b="1" dirty="0">
                <a:solidFill>
                  <a:srgbClr val="0070C0"/>
                </a:solidFill>
              </a:rPr>
              <a:t>Drop-Down Menus</a:t>
            </a:r>
            <a:endParaRPr lang="en-US" dirty="0">
              <a:solidFill>
                <a:srgbClr val="0070C0"/>
              </a:solidFill>
            </a:endParaRPr>
          </a:p>
        </p:txBody>
      </p:sp>
      <p:sp>
        <p:nvSpPr>
          <p:cNvPr id="3" name="Content Placeholder 2"/>
          <p:cNvSpPr>
            <a:spLocks noGrp="1"/>
          </p:cNvSpPr>
          <p:nvPr>
            <p:ph idx="1"/>
          </p:nvPr>
        </p:nvSpPr>
        <p:spPr>
          <a:xfrm>
            <a:off x="646471" y="1027011"/>
            <a:ext cx="10515600" cy="4351338"/>
          </a:xfrm>
        </p:spPr>
        <p:txBody>
          <a:bodyPr>
            <a:normAutofit lnSpcReduction="10000"/>
          </a:bodyPr>
          <a:lstStyle/>
          <a:p>
            <a:r>
              <a:rPr lang="en-US" dirty="0"/>
              <a:t>Drop-down menus are a good way to provide navigation links without using a lot of screen space.</a:t>
            </a:r>
          </a:p>
          <a:p>
            <a:r>
              <a:rPr lang="en-US" dirty="0"/>
              <a:t>The :hover pseudo-class used to change a link’s style when the mouse hovers over it.</a:t>
            </a:r>
          </a:p>
          <a:p>
            <a:r>
              <a:rPr lang="en-US" b="1" dirty="0"/>
              <a:t>The display </a:t>
            </a:r>
            <a:r>
              <a:rPr lang="en-US" dirty="0"/>
              <a:t>property allows you to decide whether an element is rendered on the page or not.</a:t>
            </a:r>
          </a:p>
          <a:p>
            <a:r>
              <a:rPr lang="en-US" dirty="0"/>
              <a:t>Possible values include block, inline and none.</a:t>
            </a:r>
          </a:p>
          <a:p>
            <a:r>
              <a:rPr lang="en-US" dirty="0"/>
              <a:t>The block and inline values display the element as a block element or an inline element, while none stops the element from being rendered.</a:t>
            </a:r>
          </a:p>
        </p:txBody>
      </p:sp>
      <p:pic>
        <p:nvPicPr>
          <p:cNvPr id="4" name="Picture 3"/>
          <p:cNvPicPr>
            <a:picLocks noChangeAspect="1"/>
          </p:cNvPicPr>
          <p:nvPr/>
        </p:nvPicPr>
        <p:blipFill>
          <a:blip r:embed="rId2"/>
          <a:stretch>
            <a:fillRect/>
          </a:stretch>
        </p:blipFill>
        <p:spPr>
          <a:xfrm>
            <a:off x="1498191" y="5519584"/>
            <a:ext cx="4312674" cy="1036844"/>
          </a:xfrm>
          <a:prstGeom prst="rect">
            <a:avLst/>
          </a:prstGeom>
        </p:spPr>
      </p:pic>
      <p:pic>
        <p:nvPicPr>
          <p:cNvPr id="5" name="Picture 4" descr="A close up of a logo&#10;&#10;Description automatically generated">
            <a:extLst>
              <a:ext uri="{FF2B5EF4-FFF2-40B4-BE49-F238E27FC236}">
                <a16:creationId xmlns="" xmlns:a16="http://schemas.microsoft.com/office/drawing/2014/main" id="{549F8C8A-8F17-4BBB-B0D9-B4B83DAC33D5}"/>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162071" y="0"/>
            <a:ext cx="933598" cy="1398963"/>
          </a:xfrm>
          <a:prstGeom prst="rect">
            <a:avLst/>
          </a:prstGeom>
        </p:spPr>
      </p:pic>
      <p:cxnSp>
        <p:nvCxnSpPr>
          <p:cNvPr id="6" name="Straight Connector 5">
            <a:extLst>
              <a:ext uri="{FF2B5EF4-FFF2-40B4-BE49-F238E27FC236}">
                <a16:creationId xmlns="" xmlns:a16="http://schemas.microsoft.com/office/drawing/2014/main" id="{686F0A27-DCA4-485D-991E-86ABE906B3DF}"/>
              </a:ext>
            </a:extLst>
          </p:cNvPr>
          <p:cNvCxnSpPr>
            <a:cxnSpLocks/>
          </p:cNvCxnSpPr>
          <p:nvPr/>
        </p:nvCxnSpPr>
        <p:spPr>
          <a:xfrm flipV="1">
            <a:off x="0" y="885776"/>
            <a:ext cx="7904054" cy="68537"/>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1072846786"/>
      </p:ext>
    </p:extLst>
  </p:cSld>
  <p:clrMapOvr>
    <a:masterClrMapping/>
  </p:clrMapOvr>
  <p:transition/>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 y="168070"/>
            <a:ext cx="5840362" cy="6321220"/>
          </a:xfrm>
          <a:prstGeom prst="rect">
            <a:avLst/>
          </a:prstGeom>
        </p:spPr>
      </p:pic>
      <p:pic>
        <p:nvPicPr>
          <p:cNvPr id="5" name="Picture 4"/>
          <p:cNvPicPr>
            <a:picLocks noChangeAspect="1"/>
          </p:cNvPicPr>
          <p:nvPr/>
        </p:nvPicPr>
        <p:blipFill>
          <a:blip r:embed="rId3"/>
          <a:stretch>
            <a:fillRect/>
          </a:stretch>
        </p:blipFill>
        <p:spPr>
          <a:xfrm>
            <a:off x="6199764" y="1153490"/>
            <a:ext cx="5359810" cy="2088433"/>
          </a:xfrm>
          <a:prstGeom prst="rect">
            <a:avLst/>
          </a:prstGeom>
        </p:spPr>
      </p:pic>
      <p:pic>
        <p:nvPicPr>
          <p:cNvPr id="6" name="Picture 5"/>
          <p:cNvPicPr>
            <a:picLocks noChangeAspect="1"/>
          </p:cNvPicPr>
          <p:nvPr/>
        </p:nvPicPr>
        <p:blipFill>
          <a:blip r:embed="rId4"/>
          <a:stretch>
            <a:fillRect/>
          </a:stretch>
        </p:blipFill>
        <p:spPr>
          <a:xfrm>
            <a:off x="6341806" y="3293615"/>
            <a:ext cx="5587795" cy="3312915"/>
          </a:xfrm>
          <a:prstGeom prst="rect">
            <a:avLst/>
          </a:prstGeom>
        </p:spPr>
      </p:pic>
      <p:pic>
        <p:nvPicPr>
          <p:cNvPr id="7" name="Picture 6" descr="A close up of a logo&#10;&#10;Description automatically generated">
            <a:extLst>
              <a:ext uri="{FF2B5EF4-FFF2-40B4-BE49-F238E27FC236}">
                <a16:creationId xmlns="" xmlns:a16="http://schemas.microsoft.com/office/drawing/2014/main" id="{5B0C0B3F-02C1-47A4-96AA-059B699EA598}"/>
              </a:ext>
            </a:extLst>
          </p:cNvPr>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11559574" y="0"/>
            <a:ext cx="513785" cy="769888"/>
          </a:xfrm>
          <a:prstGeom prst="rect">
            <a:avLst/>
          </a:prstGeom>
        </p:spPr>
      </p:pic>
    </p:spTree>
    <p:extLst>
      <p:ext uri="{BB962C8B-B14F-4D97-AF65-F5344CB8AC3E}">
        <p14:creationId xmlns="" xmlns:p14="http://schemas.microsoft.com/office/powerpoint/2010/main" val="835251877"/>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18767" y="0"/>
            <a:ext cx="10515600" cy="1325563"/>
          </a:xfrm>
        </p:spPr>
        <p:txBody>
          <a:bodyPr/>
          <a:lstStyle/>
          <a:p>
            <a:r>
              <a:rPr lang="en-US" b="1" dirty="0">
                <a:solidFill>
                  <a:srgbClr val="0070C0"/>
                </a:solidFill>
              </a:rPr>
              <a:t>Text Shadows</a:t>
            </a:r>
            <a:endParaRPr lang="en-US" dirty="0">
              <a:solidFill>
                <a:srgbClr val="0070C0"/>
              </a:solidFill>
            </a:endParaRPr>
          </a:p>
        </p:txBody>
      </p:sp>
      <p:sp>
        <p:nvSpPr>
          <p:cNvPr id="3" name="Content Placeholder 2"/>
          <p:cNvSpPr>
            <a:spLocks noGrp="1"/>
          </p:cNvSpPr>
          <p:nvPr>
            <p:ph idx="1"/>
          </p:nvPr>
        </p:nvSpPr>
        <p:spPr>
          <a:xfrm>
            <a:off x="675968" y="1147199"/>
            <a:ext cx="10515600" cy="5297845"/>
          </a:xfrm>
        </p:spPr>
        <p:txBody>
          <a:bodyPr>
            <a:normAutofit/>
          </a:bodyPr>
          <a:lstStyle/>
          <a:p>
            <a:r>
              <a:rPr lang="en-US" dirty="0"/>
              <a:t>The CSS3 </a:t>
            </a:r>
            <a:r>
              <a:rPr lang="en-US" b="1" dirty="0"/>
              <a:t>text-shadow property </a:t>
            </a:r>
            <a:r>
              <a:rPr lang="en-US" dirty="0"/>
              <a:t>has four values: -4px, 4px, 6px and </a:t>
            </a:r>
            <a:r>
              <a:rPr lang="en-US" dirty="0" err="1"/>
              <a:t>DimGrey</a:t>
            </a:r>
            <a:r>
              <a:rPr lang="en-US" dirty="0"/>
              <a:t>, which represent:</a:t>
            </a:r>
          </a:p>
          <a:p>
            <a:pPr lvl="1">
              <a:buFont typeface="Wingdings" panose="05000000000000000000" pitchFamily="2" charset="2"/>
              <a:buChar char="§"/>
            </a:pPr>
            <a:r>
              <a:rPr lang="en-US" dirty="0">
                <a:solidFill>
                  <a:srgbClr val="FF0000"/>
                </a:solidFill>
              </a:rPr>
              <a:t>Horizontal offset of the shadow</a:t>
            </a:r>
            <a:r>
              <a:rPr lang="en-US" dirty="0"/>
              <a:t>—the number of pixels that the text-shadow will appear to the </a:t>
            </a:r>
            <a:r>
              <a:rPr lang="en-US" i="1" dirty="0"/>
              <a:t>left </a:t>
            </a:r>
            <a:r>
              <a:rPr lang="en-US" dirty="0"/>
              <a:t>or the </a:t>
            </a:r>
            <a:r>
              <a:rPr lang="en-US" i="1" dirty="0"/>
              <a:t>right </a:t>
            </a:r>
            <a:r>
              <a:rPr lang="en-US" dirty="0"/>
              <a:t>of the text. A </a:t>
            </a:r>
            <a:r>
              <a:rPr lang="en-US" i="1" dirty="0"/>
              <a:t>negative </a:t>
            </a:r>
            <a:r>
              <a:rPr lang="en-US" dirty="0"/>
              <a:t>value moves the </a:t>
            </a:r>
            <a:r>
              <a:rPr lang="en-US" sz="2000" dirty="0"/>
              <a:t>text-shadow </a:t>
            </a:r>
            <a:r>
              <a:rPr lang="en-US" dirty="0"/>
              <a:t>to the </a:t>
            </a:r>
            <a:r>
              <a:rPr lang="en-US" i="1" dirty="0"/>
              <a:t>left</a:t>
            </a:r>
            <a:r>
              <a:rPr lang="en-US" dirty="0"/>
              <a:t>; a </a:t>
            </a:r>
            <a:r>
              <a:rPr lang="en-US" i="1" dirty="0"/>
              <a:t>positive </a:t>
            </a:r>
            <a:r>
              <a:rPr lang="en-US" dirty="0"/>
              <a:t>value moves it to the </a:t>
            </a:r>
            <a:r>
              <a:rPr lang="en-US" i="1" dirty="0"/>
              <a:t>right</a:t>
            </a:r>
            <a:r>
              <a:rPr lang="en-US" dirty="0"/>
              <a:t>.</a:t>
            </a:r>
          </a:p>
          <a:p>
            <a:pPr lvl="1">
              <a:buFont typeface="Wingdings" panose="05000000000000000000" pitchFamily="2" charset="2"/>
              <a:buChar char="§"/>
            </a:pPr>
            <a:r>
              <a:rPr lang="en-US" dirty="0">
                <a:solidFill>
                  <a:srgbClr val="FF0000"/>
                </a:solidFill>
              </a:rPr>
              <a:t>Vertical offset of the shadow</a:t>
            </a:r>
            <a:r>
              <a:rPr lang="en-US" dirty="0"/>
              <a:t>—the number of pixels that the </a:t>
            </a:r>
            <a:r>
              <a:rPr lang="en-US" sz="1200" dirty="0"/>
              <a:t>text-shadow </a:t>
            </a:r>
            <a:r>
              <a:rPr lang="en-US" dirty="0"/>
              <a:t>will be shifted </a:t>
            </a:r>
            <a:r>
              <a:rPr lang="en-US" i="1" dirty="0"/>
              <a:t>up </a:t>
            </a:r>
            <a:r>
              <a:rPr lang="en-US" dirty="0"/>
              <a:t>or </a:t>
            </a:r>
            <a:r>
              <a:rPr lang="en-US" i="1" dirty="0"/>
              <a:t>down </a:t>
            </a:r>
            <a:r>
              <a:rPr lang="en-US" dirty="0"/>
              <a:t>from the text. A </a:t>
            </a:r>
            <a:r>
              <a:rPr lang="en-US" i="1" dirty="0"/>
              <a:t>negative </a:t>
            </a:r>
            <a:r>
              <a:rPr lang="en-US" dirty="0"/>
              <a:t>value moves the shadow </a:t>
            </a:r>
            <a:r>
              <a:rPr lang="en-US" i="1" dirty="0"/>
              <a:t>up</a:t>
            </a:r>
            <a:r>
              <a:rPr lang="en-US" dirty="0"/>
              <a:t>, whereas a </a:t>
            </a:r>
            <a:r>
              <a:rPr lang="en-US" i="1" dirty="0"/>
              <a:t>positive </a:t>
            </a:r>
            <a:r>
              <a:rPr lang="en-US" dirty="0"/>
              <a:t>value moves it </a:t>
            </a:r>
            <a:r>
              <a:rPr lang="en-US" i="1" dirty="0"/>
              <a:t>down</a:t>
            </a:r>
            <a:r>
              <a:rPr lang="en-US" dirty="0"/>
              <a:t>.</a:t>
            </a:r>
          </a:p>
          <a:p>
            <a:pPr lvl="1">
              <a:buFont typeface="Wingdings" panose="05000000000000000000" pitchFamily="2" charset="2"/>
              <a:buChar char="§"/>
            </a:pPr>
            <a:r>
              <a:rPr lang="en-US" b="1" dirty="0">
                <a:solidFill>
                  <a:srgbClr val="FF0000"/>
                </a:solidFill>
              </a:rPr>
              <a:t>blur radius</a:t>
            </a:r>
            <a:r>
              <a:rPr lang="en-US" dirty="0"/>
              <a:t>—the blur (in pixels) of the shadow. A blur-radius of </a:t>
            </a:r>
            <a:r>
              <a:rPr lang="en-US" sz="2000" dirty="0"/>
              <a:t>0px </a:t>
            </a:r>
            <a:r>
              <a:rPr lang="en-US" dirty="0"/>
              <a:t>would result in a shadow with a sharp edge (no blur). The greater the value, the greater the blurring of the edges.</a:t>
            </a:r>
          </a:p>
          <a:p>
            <a:pPr lvl="1">
              <a:buFont typeface="Wingdings" panose="05000000000000000000" pitchFamily="2" charset="2"/>
              <a:buChar char="§"/>
            </a:pPr>
            <a:r>
              <a:rPr lang="en-US" dirty="0">
                <a:solidFill>
                  <a:srgbClr val="FF0000"/>
                </a:solidFill>
              </a:rPr>
              <a:t>color</a:t>
            </a:r>
            <a:r>
              <a:rPr lang="en-US" dirty="0"/>
              <a:t>—determines the color of the text-shadow.</a:t>
            </a:r>
          </a:p>
        </p:txBody>
      </p:sp>
      <p:pic>
        <p:nvPicPr>
          <p:cNvPr id="4" name="Picture 3" descr="A close up of a logo&#10;&#10;Description automatically generated">
            <a:extLst>
              <a:ext uri="{FF2B5EF4-FFF2-40B4-BE49-F238E27FC236}">
                <a16:creationId xmlns="" xmlns:a16="http://schemas.microsoft.com/office/drawing/2014/main" id="{569CF46F-93C5-4DDC-A335-A38BF56D1125}"/>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191568" y="-36701"/>
            <a:ext cx="933598" cy="1398963"/>
          </a:xfrm>
          <a:prstGeom prst="rect">
            <a:avLst/>
          </a:prstGeom>
        </p:spPr>
      </p:pic>
      <p:cxnSp>
        <p:nvCxnSpPr>
          <p:cNvPr id="5" name="Straight Connector 4">
            <a:extLst>
              <a:ext uri="{FF2B5EF4-FFF2-40B4-BE49-F238E27FC236}">
                <a16:creationId xmlns="" xmlns:a16="http://schemas.microsoft.com/office/drawing/2014/main" id="{61B620C1-903E-4F14-9BF0-13B7174D72BF}"/>
              </a:ext>
            </a:extLst>
          </p:cNvPr>
          <p:cNvCxnSpPr>
            <a:cxnSpLocks/>
          </p:cNvCxnSpPr>
          <p:nvPr/>
        </p:nvCxnSpPr>
        <p:spPr>
          <a:xfrm flipV="1">
            <a:off x="0" y="998842"/>
            <a:ext cx="7904054" cy="68537"/>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994220343"/>
      </p:ext>
    </p:extLst>
  </p:cSld>
  <p:clrMapOvr>
    <a:masterClrMapping/>
  </p:clrMapOvr>
  <p:transition/>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82050" y="366251"/>
            <a:ext cx="6100763" cy="5680588"/>
          </a:xfrm>
          <a:prstGeom prst="rect">
            <a:avLst/>
          </a:prstGeom>
        </p:spPr>
      </p:pic>
      <p:pic>
        <p:nvPicPr>
          <p:cNvPr id="5" name="Picture 4"/>
          <p:cNvPicPr>
            <a:picLocks noChangeAspect="1"/>
          </p:cNvPicPr>
          <p:nvPr/>
        </p:nvPicPr>
        <p:blipFill>
          <a:blip r:embed="rId3"/>
          <a:stretch>
            <a:fillRect/>
          </a:stretch>
        </p:blipFill>
        <p:spPr>
          <a:xfrm>
            <a:off x="4999398" y="1504950"/>
            <a:ext cx="6819900" cy="1924050"/>
          </a:xfrm>
          <a:prstGeom prst="rect">
            <a:avLst/>
          </a:prstGeom>
        </p:spPr>
      </p:pic>
      <p:pic>
        <p:nvPicPr>
          <p:cNvPr id="6" name="Picture 5" descr="A close up of a logo&#10;&#10;Description automatically generated">
            <a:extLst>
              <a:ext uri="{FF2B5EF4-FFF2-40B4-BE49-F238E27FC236}">
                <a16:creationId xmlns="" xmlns:a16="http://schemas.microsoft.com/office/drawing/2014/main" id="{711814CC-E4E3-4635-A5C1-3A609AAFED16}"/>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11165546" y="0"/>
            <a:ext cx="933598" cy="1398963"/>
          </a:xfrm>
          <a:prstGeom prst="rect">
            <a:avLst/>
          </a:prstGeom>
        </p:spPr>
      </p:pic>
    </p:spTree>
    <p:extLst>
      <p:ext uri="{BB962C8B-B14F-4D97-AF65-F5344CB8AC3E}">
        <p14:creationId xmlns="" xmlns:p14="http://schemas.microsoft.com/office/powerpoint/2010/main" val="2992959939"/>
      </p:ext>
    </p:extLst>
  </p:cSld>
  <p:clrMapOvr>
    <a:masterClrMapping/>
  </p:clrMapOvr>
  <p:transition/>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218768" y="0"/>
            <a:ext cx="10515600" cy="1325563"/>
          </a:xfrm>
        </p:spPr>
        <p:txBody>
          <a:bodyPr/>
          <a:lstStyle/>
          <a:p>
            <a:r>
              <a:rPr lang="en-US" b="1" dirty="0">
                <a:solidFill>
                  <a:srgbClr val="0070C0"/>
                </a:solidFill>
              </a:rPr>
              <a:t>Rounded Corners</a:t>
            </a:r>
            <a:endParaRPr lang="en-US" dirty="0">
              <a:solidFill>
                <a:srgbClr val="0070C0"/>
              </a:solidFill>
            </a:endParaRPr>
          </a:p>
        </p:txBody>
      </p:sp>
      <p:sp>
        <p:nvSpPr>
          <p:cNvPr id="3" name="Content Placeholder 2"/>
          <p:cNvSpPr>
            <a:spLocks noGrp="1"/>
          </p:cNvSpPr>
          <p:nvPr>
            <p:ph idx="1"/>
          </p:nvPr>
        </p:nvSpPr>
        <p:spPr>
          <a:xfrm>
            <a:off x="661220" y="1102954"/>
            <a:ext cx="10515600" cy="4351338"/>
          </a:xfrm>
        </p:spPr>
        <p:txBody>
          <a:bodyPr/>
          <a:lstStyle/>
          <a:p>
            <a:r>
              <a:rPr lang="en-US" dirty="0"/>
              <a:t>allows you to add </a:t>
            </a:r>
            <a:r>
              <a:rPr lang="en-US" b="1" dirty="0"/>
              <a:t>rounded corners </a:t>
            </a:r>
            <a:r>
              <a:rPr lang="en-US" dirty="0"/>
              <a:t>to an element.</a:t>
            </a:r>
          </a:p>
          <a:p>
            <a:r>
              <a:rPr lang="en-US" dirty="0"/>
              <a:t>Solid Navy borders adds slightly rounded corners to the rectangle.</a:t>
            </a:r>
          </a:p>
          <a:p>
            <a:r>
              <a:rPr lang="en-US" dirty="0"/>
              <a:t>We increase the border-radius to 50px, making the left and right sides completely round.</a:t>
            </a:r>
          </a:p>
          <a:p>
            <a:r>
              <a:rPr lang="en-US" dirty="0"/>
              <a:t>We can also specify the radius for each corner with border-top-left-radius, border-top-right-radius, border-bottom- left-radius and border-bottom-right-radius.</a:t>
            </a:r>
          </a:p>
          <a:p>
            <a:endParaRPr lang="en-US" dirty="0"/>
          </a:p>
        </p:txBody>
      </p:sp>
      <p:pic>
        <p:nvPicPr>
          <p:cNvPr id="4" name="Picture 3"/>
          <p:cNvPicPr>
            <a:picLocks noChangeAspect="1"/>
          </p:cNvPicPr>
          <p:nvPr/>
        </p:nvPicPr>
        <p:blipFill>
          <a:blip r:embed="rId2"/>
          <a:stretch>
            <a:fillRect/>
          </a:stretch>
        </p:blipFill>
        <p:spPr>
          <a:xfrm>
            <a:off x="953113" y="4447713"/>
            <a:ext cx="7527209" cy="1761358"/>
          </a:xfrm>
          <a:prstGeom prst="rect">
            <a:avLst/>
          </a:prstGeom>
        </p:spPr>
      </p:pic>
      <p:pic>
        <p:nvPicPr>
          <p:cNvPr id="5" name="Picture 4" descr="A close up of a logo&#10;&#10;Description automatically generated">
            <a:extLst>
              <a:ext uri="{FF2B5EF4-FFF2-40B4-BE49-F238E27FC236}">
                <a16:creationId xmlns="" xmlns:a16="http://schemas.microsoft.com/office/drawing/2014/main" id="{DD9A84B9-F2B3-4E37-8C6D-A141587F279A}"/>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152473" y="33501"/>
            <a:ext cx="933598" cy="1398963"/>
          </a:xfrm>
          <a:prstGeom prst="rect">
            <a:avLst/>
          </a:prstGeom>
        </p:spPr>
      </p:pic>
      <p:cxnSp>
        <p:nvCxnSpPr>
          <p:cNvPr id="6" name="Straight Connector 5">
            <a:extLst>
              <a:ext uri="{FF2B5EF4-FFF2-40B4-BE49-F238E27FC236}">
                <a16:creationId xmlns="" xmlns:a16="http://schemas.microsoft.com/office/drawing/2014/main" id="{8492FA5D-131C-4E79-9E87-516C616E2DC3}"/>
              </a:ext>
            </a:extLst>
          </p:cNvPr>
          <p:cNvCxnSpPr>
            <a:cxnSpLocks/>
          </p:cNvCxnSpPr>
          <p:nvPr/>
        </p:nvCxnSpPr>
        <p:spPr>
          <a:xfrm flipV="1">
            <a:off x="0" y="874554"/>
            <a:ext cx="7904054" cy="68537"/>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1233256391"/>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0" y="0"/>
            <a:ext cx="7506929" cy="6592528"/>
          </a:xfrm>
          <a:prstGeom prst="rect">
            <a:avLst/>
          </a:prstGeom>
        </p:spPr>
      </p:pic>
      <p:pic>
        <p:nvPicPr>
          <p:cNvPr id="5" name="Picture 4"/>
          <p:cNvPicPr>
            <a:picLocks noChangeAspect="1"/>
          </p:cNvPicPr>
          <p:nvPr/>
        </p:nvPicPr>
        <p:blipFill>
          <a:blip r:embed="rId3"/>
          <a:stretch>
            <a:fillRect/>
          </a:stretch>
        </p:blipFill>
        <p:spPr>
          <a:xfrm>
            <a:off x="6803994" y="2387882"/>
            <a:ext cx="4953000" cy="2486025"/>
          </a:xfrm>
          <a:prstGeom prst="rect">
            <a:avLst/>
          </a:prstGeom>
        </p:spPr>
      </p:pic>
      <p:pic>
        <p:nvPicPr>
          <p:cNvPr id="6" name="Picture 5" descr="A close up of a logo&#10;&#10;Description automatically generated">
            <a:extLst>
              <a:ext uri="{FF2B5EF4-FFF2-40B4-BE49-F238E27FC236}">
                <a16:creationId xmlns="" xmlns:a16="http://schemas.microsoft.com/office/drawing/2014/main" id="{60E73700-C4E2-45DD-9E77-2C26AF934997}"/>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11156669" y="0"/>
            <a:ext cx="933598" cy="1398963"/>
          </a:xfrm>
          <a:prstGeom prst="rect">
            <a:avLst/>
          </a:prstGeom>
        </p:spPr>
      </p:pic>
    </p:spTree>
    <p:extLst>
      <p:ext uri="{BB962C8B-B14F-4D97-AF65-F5344CB8AC3E}">
        <p14:creationId xmlns="" xmlns:p14="http://schemas.microsoft.com/office/powerpoint/2010/main" val="872711179"/>
      </p:ext>
    </p:extLst>
  </p:cSld>
  <p:clrMapOvr>
    <a:masterClrMapping/>
  </p:clrMapOvr>
  <p:transition/>
</p:sld>
</file>

<file path=ppt/slides/slide2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307259" y="-165817"/>
            <a:ext cx="10515600" cy="1325563"/>
          </a:xfrm>
        </p:spPr>
        <p:txBody>
          <a:bodyPr/>
          <a:lstStyle/>
          <a:p>
            <a:r>
              <a:rPr lang="en-US" b="1" dirty="0">
                <a:solidFill>
                  <a:srgbClr val="0070C0"/>
                </a:solidFill>
              </a:rPr>
              <a:t>Color</a:t>
            </a:r>
            <a:endParaRPr lang="en-US" dirty="0">
              <a:solidFill>
                <a:srgbClr val="0070C0"/>
              </a:solidFill>
            </a:endParaRPr>
          </a:p>
        </p:txBody>
      </p:sp>
      <p:sp>
        <p:nvSpPr>
          <p:cNvPr id="3" name="Content Placeholder 2"/>
          <p:cNvSpPr>
            <a:spLocks noGrp="1"/>
          </p:cNvSpPr>
          <p:nvPr>
            <p:ph idx="1"/>
          </p:nvPr>
        </p:nvSpPr>
        <p:spPr>
          <a:xfrm>
            <a:off x="793955" y="953268"/>
            <a:ext cx="10515600" cy="5904731"/>
          </a:xfrm>
        </p:spPr>
        <p:txBody>
          <a:bodyPr>
            <a:normAutofit lnSpcReduction="10000"/>
          </a:bodyPr>
          <a:lstStyle/>
          <a:p>
            <a:r>
              <a:rPr lang="en-US" dirty="0"/>
              <a:t>CSS3 allows you to express color in several ways in addition to standard color names (such as Aqua) or hexadecimal RGB values (such as #00FFFF for Aqua).</a:t>
            </a:r>
          </a:p>
          <a:p>
            <a:r>
              <a:rPr lang="en-US" b="1" dirty="0"/>
              <a:t>RGB </a:t>
            </a:r>
            <a:r>
              <a:rPr lang="en-US" dirty="0"/>
              <a:t>(Red, Green, Blue) or </a:t>
            </a:r>
            <a:r>
              <a:rPr lang="en-US" b="1" dirty="0"/>
              <a:t>RGBA </a:t>
            </a:r>
            <a:r>
              <a:rPr lang="en-US" dirty="0"/>
              <a:t>(Red, Green, Blue, Alpha) gives you greater control over the exact colors in your web pages.</a:t>
            </a:r>
          </a:p>
          <a:p>
            <a:r>
              <a:rPr lang="en-US" dirty="0"/>
              <a:t>The value for each color—red, green and blue—can range from 0 to 255. </a:t>
            </a:r>
          </a:p>
          <a:p>
            <a:r>
              <a:rPr lang="en-US" dirty="0"/>
              <a:t>The </a:t>
            </a:r>
            <a:r>
              <a:rPr lang="en-US" i="1" dirty="0"/>
              <a:t>alpha </a:t>
            </a:r>
            <a:r>
              <a:rPr lang="en-US" dirty="0"/>
              <a:t>value—which represents </a:t>
            </a:r>
            <a:r>
              <a:rPr lang="en-US" i="1" dirty="0"/>
              <a:t>opacity</a:t>
            </a:r>
            <a:r>
              <a:rPr lang="en-US" dirty="0"/>
              <a:t>—can be any value in the range 0.0 (fully transparent) through 1.0 (fully opaque).</a:t>
            </a:r>
          </a:p>
          <a:p>
            <a:pPr marL="0" indent="0">
              <a:buNone/>
            </a:pPr>
            <a:r>
              <a:rPr lang="en-US" b="1" dirty="0"/>
              <a:t>               background</a:t>
            </a:r>
            <a:r>
              <a:rPr lang="en-US" dirty="0"/>
              <a:t>: </a:t>
            </a:r>
            <a:r>
              <a:rPr lang="en-US" dirty="0" err="1"/>
              <a:t>rgba</a:t>
            </a:r>
            <a:r>
              <a:rPr lang="en-US" dirty="0"/>
              <a:t>(</a:t>
            </a:r>
            <a:r>
              <a:rPr lang="en-US" b="1" dirty="0"/>
              <a:t>255</a:t>
            </a:r>
            <a:r>
              <a:rPr lang="en-US" dirty="0"/>
              <a:t>, </a:t>
            </a:r>
            <a:r>
              <a:rPr lang="en-US" b="1" dirty="0"/>
              <a:t>0</a:t>
            </a:r>
            <a:r>
              <a:rPr lang="en-US" dirty="0"/>
              <a:t>, </a:t>
            </a:r>
            <a:r>
              <a:rPr lang="en-US" b="1" dirty="0"/>
              <a:t>0</a:t>
            </a:r>
            <a:r>
              <a:rPr lang="en-US" dirty="0"/>
              <a:t>, </a:t>
            </a:r>
            <a:r>
              <a:rPr lang="en-US" b="1" dirty="0"/>
              <a:t>0.5</a:t>
            </a:r>
            <a:r>
              <a:rPr lang="en-US" dirty="0"/>
              <a:t>);</a:t>
            </a:r>
          </a:p>
          <a:p>
            <a:r>
              <a:rPr lang="en-US" dirty="0"/>
              <a:t>CSS3 also allows you to express color using </a:t>
            </a:r>
            <a:r>
              <a:rPr lang="en-US" b="1" dirty="0"/>
              <a:t>HSL (hue, saturation, lightness) </a:t>
            </a:r>
            <a:r>
              <a:rPr lang="en-US" dirty="0"/>
              <a:t>or </a:t>
            </a:r>
            <a:r>
              <a:rPr lang="en-US" b="1" dirty="0"/>
              <a:t>HSLA (hue, saturation, lightness, alpha) </a:t>
            </a:r>
            <a:r>
              <a:rPr lang="en-US" dirty="0"/>
              <a:t>values.</a:t>
            </a:r>
          </a:p>
          <a:p>
            <a:r>
              <a:rPr lang="en-US" dirty="0"/>
              <a:t>The </a:t>
            </a:r>
            <a:r>
              <a:rPr lang="en-US" i="1" dirty="0"/>
              <a:t>hue </a:t>
            </a:r>
            <a:r>
              <a:rPr lang="en-US" dirty="0"/>
              <a:t>is a color or shade expressed as a value from 0 to 359 representing the degrees on a color wheel (a wheel is 360 degrees).</a:t>
            </a:r>
          </a:p>
          <a:p>
            <a:endParaRPr lang="en-US" dirty="0"/>
          </a:p>
        </p:txBody>
      </p:sp>
      <p:pic>
        <p:nvPicPr>
          <p:cNvPr id="4" name="Picture 3" descr="A close up of a logo&#10;&#10;Description automatically generated">
            <a:extLst>
              <a:ext uri="{FF2B5EF4-FFF2-40B4-BE49-F238E27FC236}">
                <a16:creationId xmlns="" xmlns:a16="http://schemas.microsoft.com/office/drawing/2014/main" id="{69C7E502-23A7-41D0-9B7F-817E38DE9167}"/>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174424" y="0"/>
            <a:ext cx="933598" cy="1398963"/>
          </a:xfrm>
          <a:prstGeom prst="rect">
            <a:avLst/>
          </a:prstGeom>
        </p:spPr>
      </p:pic>
      <p:cxnSp>
        <p:nvCxnSpPr>
          <p:cNvPr id="5" name="Straight Connector 4">
            <a:extLst>
              <a:ext uri="{FF2B5EF4-FFF2-40B4-BE49-F238E27FC236}">
                <a16:creationId xmlns="" xmlns:a16="http://schemas.microsoft.com/office/drawing/2014/main" id="{B72F4A25-36CC-4EC9-A013-D937B490CBDC}"/>
              </a:ext>
            </a:extLst>
          </p:cNvPr>
          <p:cNvCxnSpPr>
            <a:cxnSpLocks/>
          </p:cNvCxnSpPr>
          <p:nvPr/>
        </p:nvCxnSpPr>
        <p:spPr>
          <a:xfrm flipV="1">
            <a:off x="0" y="699481"/>
            <a:ext cx="7904054" cy="68537"/>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1009149129"/>
      </p:ext>
    </p:extLst>
  </p:cSld>
  <p:clrMapOvr>
    <a:masterClrMapping/>
  </p:clrMapOvr>
  <p:transition/>
</p:sld>
</file>

<file path=ppt/slides/slide2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4238" y="631006"/>
            <a:ext cx="10515600" cy="4351338"/>
          </a:xfrm>
        </p:spPr>
        <p:txBody>
          <a:bodyPr/>
          <a:lstStyle/>
          <a:p>
            <a:r>
              <a:rPr lang="en-US" dirty="0"/>
              <a:t>The colors on the wheel progress in the order of the colors of the rainbow—red, orange, yellow, green, blue, indigo and violet.</a:t>
            </a:r>
          </a:p>
          <a:p>
            <a:r>
              <a:rPr lang="en-US" dirty="0"/>
              <a:t>The </a:t>
            </a:r>
            <a:r>
              <a:rPr lang="en-US" i="1" dirty="0"/>
              <a:t>saturation</a:t>
            </a:r>
            <a:r>
              <a:rPr lang="en-US" dirty="0"/>
              <a:t>— the intensity of the hue—is expressed as a percentage, where 100% is fully saturated (the full color) and 0% is gray.</a:t>
            </a:r>
          </a:p>
          <a:p>
            <a:r>
              <a:rPr lang="en-US" i="1" dirty="0"/>
              <a:t>Lightness</a:t>
            </a:r>
            <a:r>
              <a:rPr lang="en-US" dirty="0"/>
              <a:t>—the intensity of light or luminance of the hue— is also expressed as a percentage.</a:t>
            </a:r>
          </a:p>
          <a:p>
            <a:pPr marL="0" indent="0">
              <a:buNone/>
            </a:pPr>
            <a:r>
              <a:rPr lang="en-US" b="1" dirty="0"/>
              <a:t>            background</a:t>
            </a:r>
            <a:r>
              <a:rPr lang="en-US" dirty="0"/>
              <a:t>: </a:t>
            </a:r>
            <a:r>
              <a:rPr lang="en-US" dirty="0" err="1"/>
              <a:t>hsla</a:t>
            </a:r>
            <a:r>
              <a:rPr lang="en-US" dirty="0"/>
              <a:t>(</a:t>
            </a:r>
            <a:r>
              <a:rPr lang="en-US" b="1" dirty="0"/>
              <a:t>0</a:t>
            </a:r>
            <a:r>
              <a:rPr lang="en-US" dirty="0"/>
              <a:t>, </a:t>
            </a:r>
            <a:r>
              <a:rPr lang="en-US" b="1" dirty="0"/>
              <a:t>100%</a:t>
            </a:r>
            <a:r>
              <a:rPr lang="en-US" dirty="0"/>
              <a:t>, </a:t>
            </a:r>
            <a:r>
              <a:rPr lang="en-US" b="1" dirty="0"/>
              <a:t>50%</a:t>
            </a:r>
            <a:r>
              <a:rPr lang="en-US" dirty="0"/>
              <a:t>, </a:t>
            </a:r>
            <a:r>
              <a:rPr lang="en-US" b="1" dirty="0"/>
              <a:t>0.5</a:t>
            </a:r>
            <a:r>
              <a:rPr lang="en-US" dirty="0"/>
              <a:t>);</a:t>
            </a:r>
          </a:p>
          <a:p>
            <a:r>
              <a:rPr lang="en-US" dirty="0"/>
              <a:t>The resulting color would be a half-opaque red.</a:t>
            </a:r>
          </a:p>
        </p:txBody>
      </p:sp>
      <p:pic>
        <p:nvPicPr>
          <p:cNvPr id="4" name="Picture 3" descr="A close up of a logo&#10;&#10;Description automatically generated">
            <a:extLst>
              <a:ext uri="{FF2B5EF4-FFF2-40B4-BE49-F238E27FC236}">
                <a16:creationId xmlns="" xmlns:a16="http://schemas.microsoft.com/office/drawing/2014/main" id="{B5B453A9-75FE-44B4-BB30-0213FFF8D9AA}"/>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076769" y="0"/>
            <a:ext cx="933598" cy="1398963"/>
          </a:xfrm>
          <a:prstGeom prst="rect">
            <a:avLst/>
          </a:prstGeom>
        </p:spPr>
      </p:pic>
    </p:spTree>
    <p:extLst>
      <p:ext uri="{BB962C8B-B14F-4D97-AF65-F5344CB8AC3E}">
        <p14:creationId xmlns="" xmlns:p14="http://schemas.microsoft.com/office/powerpoint/2010/main" val="4191039406"/>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 xmlns:a16="http://schemas.microsoft.com/office/drawing/2014/main" id="{4DE0357C-88C2-45C7-B5A6-D555AA1182E8}"/>
              </a:ext>
            </a:extLst>
          </p:cNvPr>
          <p:cNvSpPr>
            <a:spLocks noGrp="1"/>
          </p:cNvSpPr>
          <p:nvPr>
            <p:ph idx="1"/>
          </p:nvPr>
        </p:nvSpPr>
        <p:spPr/>
        <p:txBody>
          <a:bodyPr>
            <a:normAutofit/>
          </a:bodyPr>
          <a:lstStyle/>
          <a:p>
            <a:pPr>
              <a:lnSpc>
                <a:spcPct val="150000"/>
              </a:lnSpc>
            </a:pPr>
            <a:r>
              <a:rPr lang="en-IN" sz="2400" dirty="0" smtClean="0"/>
              <a:t>There are two elements used commonly to style specific parts of a webpage</a:t>
            </a:r>
          </a:p>
          <a:p>
            <a:pPr lvl="1">
              <a:lnSpc>
                <a:spcPct val="150000"/>
              </a:lnSpc>
            </a:pPr>
            <a:r>
              <a:rPr lang="en-IN" dirty="0" smtClean="0"/>
              <a:t>&lt;span&gt;</a:t>
            </a:r>
          </a:p>
          <a:p>
            <a:pPr lvl="2">
              <a:lnSpc>
                <a:spcPct val="150000"/>
              </a:lnSpc>
            </a:pPr>
            <a:r>
              <a:rPr lang="en-IN" sz="2400" dirty="0" smtClean="0"/>
              <a:t>To apply style to a part of a paragraph</a:t>
            </a:r>
            <a:endParaRPr lang="en-IN" sz="2400" dirty="0" smtClean="0"/>
          </a:p>
          <a:p>
            <a:pPr lvl="1">
              <a:lnSpc>
                <a:spcPct val="150000"/>
              </a:lnSpc>
            </a:pPr>
            <a:r>
              <a:rPr lang="en-IN" dirty="0" smtClean="0"/>
              <a:t>&lt;div&gt;</a:t>
            </a:r>
          </a:p>
          <a:p>
            <a:pPr lvl="2">
              <a:lnSpc>
                <a:spcPct val="150000"/>
              </a:lnSpc>
            </a:pPr>
            <a:r>
              <a:rPr lang="en-IN" sz="2400" dirty="0" smtClean="0"/>
              <a:t>To apply style to a set of elements or paragraphs</a:t>
            </a:r>
            <a:endParaRPr lang="en-IN" sz="2400" dirty="0"/>
          </a:p>
        </p:txBody>
      </p:sp>
      <p:pic>
        <p:nvPicPr>
          <p:cNvPr id="4" name="Picture 3" descr="A close up of a logo&#10;&#10;Description automatically generated">
            <a:extLst>
              <a:ext uri="{FF2B5EF4-FFF2-40B4-BE49-F238E27FC236}">
                <a16:creationId xmlns="" xmlns:a16="http://schemas.microsoft.com/office/drawing/2014/main" id="{8C27BE40-AC7C-47A5-A470-9229ABE57BF9}"/>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192180" y="79272"/>
            <a:ext cx="933598" cy="1398963"/>
          </a:xfrm>
          <a:prstGeom prst="rect">
            <a:avLst/>
          </a:prstGeom>
        </p:spPr>
      </p:pic>
      <p:grpSp>
        <p:nvGrpSpPr>
          <p:cNvPr id="2" name="Group 6"/>
          <p:cNvGrpSpPr/>
          <p:nvPr/>
        </p:nvGrpSpPr>
        <p:grpSpPr>
          <a:xfrm>
            <a:off x="-8308" y="252240"/>
            <a:ext cx="8428073" cy="1064218"/>
            <a:chOff x="-8308" y="252240"/>
            <a:chExt cx="8428073" cy="1064218"/>
          </a:xfrm>
        </p:grpSpPr>
        <p:sp>
          <p:nvSpPr>
            <p:cNvPr id="8" name="Rectangle 7">
              <a:extLst>
                <a:ext uri="{FF2B5EF4-FFF2-40B4-BE49-F238E27FC236}">
                  <a16:creationId xmlns:a16="http://schemas.microsoft.com/office/drawing/2014/main" xmlns="" id="{620A7DEA-950C-4954-B3B7-2672370FABF4}"/>
                </a:ext>
              </a:extLst>
            </p:cNvPr>
            <p:cNvSpPr/>
            <p:nvPr/>
          </p:nvSpPr>
          <p:spPr>
            <a:xfrm>
              <a:off x="420007" y="700024"/>
              <a:ext cx="7999758" cy="461665"/>
            </a:xfrm>
            <a:prstGeom prst="rect">
              <a:avLst/>
            </a:prstGeom>
          </p:spPr>
          <p:txBody>
            <a:bodyPr wrap="square">
              <a:spAutoFit/>
            </a:bodyPr>
            <a:lstStyle/>
            <a:p>
              <a:r>
                <a:rPr lang="en-US" sz="2400" b="1" dirty="0" smtClean="0">
                  <a:solidFill>
                    <a:schemeClr val="accent2">
                      <a:lumMod val="75000"/>
                    </a:schemeClr>
                  </a:solidFill>
                </a:rPr>
                <a:t>Element support for styling</a:t>
              </a:r>
              <a:endParaRPr lang="en-GB" sz="2400" b="1" dirty="0" smtClean="0">
                <a:solidFill>
                  <a:schemeClr val="accent2">
                    <a:lumMod val="75000"/>
                  </a:schemeClr>
                </a:solidFill>
              </a:endParaRPr>
            </a:p>
          </p:txBody>
        </p:sp>
        <p:cxnSp>
          <p:nvCxnSpPr>
            <p:cNvPr id="9" name="Straight Connector 8">
              <a:extLst>
                <a:ext uri="{FF2B5EF4-FFF2-40B4-BE49-F238E27FC236}">
                  <a16:creationId xmlns:a16="http://schemas.microsoft.com/office/drawing/2014/main" xmlns="" id="{A4293697-6E2C-4331-B4E1-C58B355192F4}"/>
                </a:ext>
              </a:extLst>
            </p:cNvPr>
            <p:cNvCxnSpPr>
              <a:cxnSpLocks/>
            </p:cNvCxnSpPr>
            <p:nvPr/>
          </p:nvCxnSpPr>
          <p:spPr>
            <a:xfrm>
              <a:off x="-8308" y="1316458"/>
              <a:ext cx="8300052"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xmlns="" id="{68CE83B1-4814-4C9B-8095-7F6242756005}"/>
                </a:ext>
              </a:extLst>
            </p:cNvPr>
            <p:cNvSpPr/>
            <p:nvPr/>
          </p:nvSpPr>
          <p:spPr>
            <a:xfrm>
              <a:off x="393111" y="252240"/>
              <a:ext cx="7497214" cy="461665"/>
            </a:xfrm>
            <a:prstGeom prst="rect">
              <a:avLst/>
            </a:prstGeom>
          </p:spPr>
          <p:txBody>
            <a:bodyPr wrap="square">
              <a:spAutoFit/>
            </a:bodyPr>
            <a:lstStyle/>
            <a:p>
              <a:r>
                <a:rPr lang="en-US" sz="2400" b="1" dirty="0" smtClean="0">
                  <a:solidFill>
                    <a:schemeClr val="accent1">
                      <a:lumMod val="75000"/>
                    </a:schemeClr>
                  </a:solidFill>
                </a:rPr>
                <a:t>CSS – </a:t>
              </a:r>
              <a:r>
                <a:rPr lang="en-US" sz="2400" b="1" dirty="0" smtClean="0">
                  <a:solidFill>
                    <a:schemeClr val="accent1">
                      <a:lumMod val="75000"/>
                    </a:schemeClr>
                  </a:solidFill>
                </a:rPr>
                <a:t>Box Model and Position Property</a:t>
              </a:r>
              <a:endParaRPr lang="en-US" sz="2400" b="1" dirty="0">
                <a:solidFill>
                  <a:schemeClr val="accent1">
                    <a:lumMod val="75000"/>
                  </a:schemeClr>
                </a:solidFill>
              </a:endParaRPr>
            </a:p>
          </p:txBody>
        </p:sp>
      </p:grpSp>
    </p:spTree>
    <p:extLst>
      <p:ext uri="{BB962C8B-B14F-4D97-AF65-F5344CB8AC3E}">
        <p14:creationId xmlns="" xmlns:p14="http://schemas.microsoft.com/office/powerpoint/2010/main" val="1145276374"/>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5B8452B-3885-44E3-8A2F-35E0C0504A8B}"/>
              </a:ext>
            </a:extLst>
          </p:cNvPr>
          <p:cNvSpPr>
            <a:spLocks noGrp="1"/>
          </p:cNvSpPr>
          <p:nvPr>
            <p:ph type="title"/>
          </p:nvPr>
        </p:nvSpPr>
        <p:spPr/>
        <p:txBody>
          <a:bodyPr/>
          <a:lstStyle/>
          <a:p>
            <a:r>
              <a:rPr lang="en-IN" dirty="0"/>
              <a:t>CSS </a:t>
            </a:r>
            <a:r>
              <a:rPr lang="en-IN" dirty="0" err="1"/>
              <a:t>POSITIOniNG</a:t>
            </a:r>
            <a:endParaRPr lang="en-IN" dirty="0"/>
          </a:p>
        </p:txBody>
      </p:sp>
      <p:pic>
        <p:nvPicPr>
          <p:cNvPr id="3" name="css position property tutorial ( fixed, absolute, relative, static )">
            <a:hlinkClick r:id="" action="ppaction://media"/>
            <a:extLst>
              <a:ext uri="{FF2B5EF4-FFF2-40B4-BE49-F238E27FC236}">
                <a16:creationId xmlns="" xmlns:a16="http://schemas.microsoft.com/office/drawing/2014/main" id="{6A10BA08-D349-44A5-A0CB-0A467414B7B0}"/>
              </a:ext>
            </a:extLst>
          </p:cNvPr>
          <p:cNvPicPr>
            <a:picLocks noChangeAspect="1"/>
          </p:cNvPicPr>
          <p:nvPr>
            <a:videoFile r:link="rId1"/>
            <p:extLst>
              <p:ext uri="{DAA4B4D4-6D71-4841-9C94-3DE7FCFB9230}">
                <p14:media xmlns="" xmlns:p14="http://schemas.microsoft.com/office/powerpoint/2010/main" r:embed="rId3"/>
              </p:ext>
            </p:extLst>
          </p:nvPr>
        </p:nvPicPr>
        <p:blipFill>
          <a:blip r:embed="rId4"/>
          <a:stretch>
            <a:fillRect/>
          </a:stretch>
        </p:blipFill>
        <p:spPr>
          <a:xfrm>
            <a:off x="2623240" y="1987136"/>
            <a:ext cx="7315200" cy="4572000"/>
          </a:xfrm>
          <a:prstGeom prst="rect">
            <a:avLst/>
          </a:prstGeom>
        </p:spPr>
      </p:pic>
      <p:pic>
        <p:nvPicPr>
          <p:cNvPr id="4" name="Picture 3" descr="A close up of a logo&#10;&#10;Description automatically generated">
            <a:extLst>
              <a:ext uri="{FF2B5EF4-FFF2-40B4-BE49-F238E27FC236}">
                <a16:creationId xmlns="" xmlns:a16="http://schemas.microsoft.com/office/drawing/2014/main" id="{BEAAB042-D230-446C-A6B2-E63F50694A4D}"/>
              </a:ext>
            </a:extLst>
          </p:cNvPr>
          <p:cNvPicPr>
            <a:picLocks noChangeAspect="1"/>
          </p:cNvPicPr>
          <p:nvPr/>
        </p:nvPicPr>
        <p:blipFill>
          <a:blip r:embed="rId5" cstate="print">
            <a:extLst>
              <a:ext uri="{28A0092B-C50C-407E-A947-70E740481C1C}">
                <a14:useLocalDpi xmlns="" xmlns:a14="http://schemas.microsoft.com/office/drawing/2010/main" val="0"/>
              </a:ext>
            </a:extLst>
          </a:blip>
          <a:stretch>
            <a:fillRect/>
          </a:stretch>
        </p:blipFill>
        <p:spPr>
          <a:xfrm>
            <a:off x="11174424" y="0"/>
            <a:ext cx="933598" cy="1398963"/>
          </a:xfrm>
          <a:prstGeom prst="rect">
            <a:avLst/>
          </a:prstGeom>
        </p:spPr>
      </p:pic>
      <p:cxnSp>
        <p:nvCxnSpPr>
          <p:cNvPr id="5" name="Straight Connector 4">
            <a:extLst>
              <a:ext uri="{FF2B5EF4-FFF2-40B4-BE49-F238E27FC236}">
                <a16:creationId xmlns="" xmlns:a16="http://schemas.microsoft.com/office/drawing/2014/main" id="{809C8D21-52B6-40D2-BDBA-553361DB6C5F}"/>
              </a:ext>
            </a:extLst>
          </p:cNvPr>
          <p:cNvCxnSpPr>
            <a:cxnSpLocks/>
          </p:cNvCxnSpPr>
          <p:nvPr/>
        </p:nvCxnSpPr>
        <p:spPr>
          <a:xfrm flipV="1">
            <a:off x="0" y="1330426"/>
            <a:ext cx="7904054" cy="68537"/>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615795668"/>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756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9"/>
          <p:cNvGrpSpPr/>
          <p:nvPr/>
        </p:nvGrpSpPr>
        <p:grpSpPr>
          <a:xfrm>
            <a:off x="-8308" y="252240"/>
            <a:ext cx="8428073" cy="1064218"/>
            <a:chOff x="-8308" y="252240"/>
            <a:chExt cx="8428073" cy="1064218"/>
          </a:xfrm>
        </p:grpSpPr>
        <p:sp>
          <p:nvSpPr>
            <p:cNvPr id="11" name="Rectangle 10">
              <a:extLst>
                <a:ext uri="{FF2B5EF4-FFF2-40B4-BE49-F238E27FC236}">
                  <a16:creationId xmlns:a16="http://schemas.microsoft.com/office/drawing/2014/main" xmlns="" id="{620A7DEA-950C-4954-B3B7-2672370FABF4}"/>
                </a:ext>
              </a:extLst>
            </p:cNvPr>
            <p:cNvSpPr/>
            <p:nvPr/>
          </p:nvSpPr>
          <p:spPr>
            <a:xfrm>
              <a:off x="420007" y="700024"/>
              <a:ext cx="7999758" cy="461665"/>
            </a:xfrm>
            <a:prstGeom prst="rect">
              <a:avLst/>
            </a:prstGeom>
          </p:spPr>
          <p:txBody>
            <a:bodyPr wrap="square">
              <a:spAutoFit/>
            </a:bodyPr>
            <a:lstStyle/>
            <a:p>
              <a:r>
                <a:rPr lang="en-US" sz="2400" b="1" dirty="0" smtClean="0">
                  <a:solidFill>
                    <a:schemeClr val="accent2">
                      <a:lumMod val="75000"/>
                    </a:schemeClr>
                  </a:solidFill>
                </a:rPr>
                <a:t>Length Units</a:t>
              </a:r>
              <a:endParaRPr lang="en-GB" sz="2400" b="1" dirty="0" smtClean="0">
                <a:solidFill>
                  <a:schemeClr val="accent2">
                    <a:lumMod val="75000"/>
                  </a:schemeClr>
                </a:solidFill>
              </a:endParaRPr>
            </a:p>
          </p:txBody>
        </p:sp>
        <p:cxnSp>
          <p:nvCxnSpPr>
            <p:cNvPr id="12" name="Straight Connector 11">
              <a:extLst>
                <a:ext uri="{FF2B5EF4-FFF2-40B4-BE49-F238E27FC236}">
                  <a16:creationId xmlns:a16="http://schemas.microsoft.com/office/drawing/2014/main" xmlns="" id="{A4293697-6E2C-4331-B4E1-C58B355192F4}"/>
                </a:ext>
              </a:extLst>
            </p:cNvPr>
            <p:cNvCxnSpPr>
              <a:cxnSpLocks/>
            </p:cNvCxnSpPr>
            <p:nvPr/>
          </p:nvCxnSpPr>
          <p:spPr>
            <a:xfrm>
              <a:off x="-8308" y="1316458"/>
              <a:ext cx="8300052"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xmlns="" id="{68CE83B1-4814-4C9B-8095-7F6242756005}"/>
                </a:ext>
              </a:extLst>
            </p:cNvPr>
            <p:cNvSpPr/>
            <p:nvPr/>
          </p:nvSpPr>
          <p:spPr>
            <a:xfrm>
              <a:off x="393111" y="252240"/>
              <a:ext cx="7497214" cy="461665"/>
            </a:xfrm>
            <a:prstGeom prst="rect">
              <a:avLst/>
            </a:prstGeom>
          </p:spPr>
          <p:txBody>
            <a:bodyPr wrap="square">
              <a:spAutoFit/>
            </a:bodyPr>
            <a:lstStyle/>
            <a:p>
              <a:r>
                <a:rPr lang="en-US" sz="2400" b="1" dirty="0" smtClean="0">
                  <a:solidFill>
                    <a:schemeClr val="accent1">
                      <a:lumMod val="75000"/>
                    </a:schemeClr>
                  </a:solidFill>
                </a:rPr>
                <a:t>CSS – </a:t>
              </a:r>
              <a:r>
                <a:rPr lang="en-US" sz="2400" b="1" dirty="0" smtClean="0">
                  <a:solidFill>
                    <a:schemeClr val="accent1">
                      <a:lumMod val="75000"/>
                    </a:schemeClr>
                  </a:solidFill>
                </a:rPr>
                <a:t>Box Model and Position Property</a:t>
              </a:r>
              <a:endParaRPr lang="en-US" sz="2400" b="1" dirty="0">
                <a:solidFill>
                  <a:schemeClr val="accent1">
                    <a:lumMod val="75000"/>
                  </a:schemeClr>
                </a:solidFill>
              </a:endParaRPr>
            </a:p>
          </p:txBody>
        </p:sp>
      </p:grpSp>
      <p:sp>
        <p:nvSpPr>
          <p:cNvPr id="8" name="Google Shape;101;p16"/>
          <p:cNvSpPr txBox="1">
            <a:spLocks/>
          </p:cNvSpPr>
          <p:nvPr/>
        </p:nvSpPr>
        <p:spPr>
          <a:xfrm>
            <a:off x="339409" y="1831347"/>
            <a:ext cx="8520600" cy="3416400"/>
          </a:xfrm>
          <a:prstGeom prst="rect">
            <a:avLst/>
          </a:prstGeom>
        </p:spPr>
        <p:txBody>
          <a:bodyPr spcFirstLastPara="1" vert="horz" wrap="square" lIns="91425" tIns="91425" rIns="91425" bIns="91425" rtlCol="0" anchor="t" anchorCtr="0">
            <a:noAutofit/>
          </a:bodyPr>
          <a:lstStyle/>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smtClean="0">
                <a:ln>
                  <a:noFill/>
                </a:ln>
                <a:solidFill>
                  <a:schemeClr val="tx1"/>
                </a:solidFill>
                <a:effectLst/>
                <a:uLnTx/>
                <a:uFillTx/>
                <a:ea typeface="Times New Roman"/>
                <a:cs typeface="Times New Roman"/>
                <a:sym typeface="Times New Roman"/>
              </a:rPr>
              <a:t>CSS has several different units to represent lengths.</a:t>
            </a:r>
          </a:p>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smtClean="0">
                <a:ln>
                  <a:noFill/>
                </a:ln>
                <a:solidFill>
                  <a:schemeClr val="tx1"/>
                </a:solidFill>
                <a:effectLst/>
                <a:uLnTx/>
                <a:uFillTx/>
                <a:ea typeface="Times New Roman"/>
                <a:cs typeface="Times New Roman"/>
                <a:sym typeface="Times New Roman"/>
              </a:rPr>
              <a:t>Most CSS properties take length </a:t>
            </a:r>
            <a:r>
              <a:rPr kumimoji="0" lang="en-GB" sz="2400" b="0" i="0" u="sng" strike="noStrike" kern="1200" cap="none" spc="0" normalizeH="0" baseline="0" noProof="0" dirty="0" smtClean="0">
                <a:ln>
                  <a:noFill/>
                </a:ln>
                <a:solidFill>
                  <a:schemeClr val="tx1"/>
                </a:solidFill>
                <a:effectLst/>
                <a:uLnTx/>
                <a:uFillTx/>
                <a:ea typeface="Times New Roman"/>
                <a:cs typeface="Times New Roman"/>
                <a:sym typeface="Times New Roman"/>
              </a:rPr>
              <a:t>values</a:t>
            </a:r>
            <a:r>
              <a:rPr kumimoji="0" lang="en-GB" sz="2400" b="0" i="0" u="none" strike="noStrike" kern="1200" cap="none" spc="0" normalizeH="0" baseline="0" noProof="0" dirty="0" smtClean="0">
                <a:ln>
                  <a:noFill/>
                </a:ln>
                <a:solidFill>
                  <a:schemeClr val="tx1"/>
                </a:solidFill>
                <a:effectLst/>
                <a:uLnTx/>
                <a:uFillTx/>
                <a:ea typeface="Times New Roman"/>
                <a:cs typeface="Times New Roman"/>
                <a:sym typeface="Times New Roman"/>
              </a:rPr>
              <a:t>, such as </a:t>
            </a:r>
            <a:r>
              <a:rPr kumimoji="0" lang="en-GB" sz="2400" b="1" i="0" u="none" strike="noStrike" kern="1200" cap="none" spc="0" normalizeH="0" baseline="0" noProof="0" dirty="0" smtClean="0">
                <a:ln>
                  <a:noFill/>
                </a:ln>
                <a:solidFill>
                  <a:schemeClr val="tx1"/>
                </a:solidFill>
                <a:effectLst/>
                <a:uLnTx/>
                <a:uFillTx/>
                <a:ea typeface="Times New Roman"/>
                <a:cs typeface="Times New Roman"/>
                <a:sym typeface="Times New Roman"/>
              </a:rPr>
              <a:t>width</a:t>
            </a:r>
            <a:r>
              <a:rPr kumimoji="0" lang="en-GB" sz="2400" b="0" i="0" u="none" strike="noStrike" kern="1200" cap="none" spc="0" normalizeH="0" baseline="0" noProof="0" dirty="0" smtClean="0">
                <a:ln>
                  <a:noFill/>
                </a:ln>
                <a:solidFill>
                  <a:schemeClr val="tx1"/>
                </a:solidFill>
                <a:effectLst/>
                <a:uLnTx/>
                <a:uFillTx/>
                <a:ea typeface="Times New Roman"/>
                <a:cs typeface="Times New Roman"/>
                <a:sym typeface="Times New Roman"/>
              </a:rPr>
              <a:t>, </a:t>
            </a:r>
            <a:r>
              <a:rPr kumimoji="0" lang="en-GB" sz="2400" b="1" i="0" u="none" strike="noStrike" kern="1200" cap="none" spc="0" normalizeH="0" baseline="0" noProof="0" dirty="0" smtClean="0">
                <a:ln>
                  <a:noFill/>
                </a:ln>
                <a:solidFill>
                  <a:schemeClr val="tx1"/>
                </a:solidFill>
                <a:effectLst/>
                <a:uLnTx/>
                <a:uFillTx/>
                <a:ea typeface="Times New Roman"/>
                <a:cs typeface="Times New Roman"/>
                <a:sym typeface="Times New Roman"/>
              </a:rPr>
              <a:t>margin</a:t>
            </a:r>
            <a:r>
              <a:rPr kumimoji="0" lang="en-GB" sz="2400" b="0" i="0" u="none" strike="noStrike" kern="1200" cap="none" spc="0" normalizeH="0" baseline="0" noProof="0" dirty="0" smtClean="0">
                <a:ln>
                  <a:noFill/>
                </a:ln>
                <a:solidFill>
                  <a:schemeClr val="tx1"/>
                </a:solidFill>
                <a:effectLst/>
                <a:uLnTx/>
                <a:uFillTx/>
                <a:ea typeface="Times New Roman"/>
                <a:cs typeface="Times New Roman"/>
                <a:sym typeface="Times New Roman"/>
              </a:rPr>
              <a:t>, </a:t>
            </a:r>
            <a:r>
              <a:rPr kumimoji="0" lang="en-GB" sz="2400" b="1" i="0" u="none" strike="noStrike" kern="1200" cap="none" spc="0" normalizeH="0" baseline="0" noProof="0" dirty="0" smtClean="0">
                <a:ln>
                  <a:noFill/>
                </a:ln>
                <a:solidFill>
                  <a:schemeClr val="tx1"/>
                </a:solidFill>
                <a:effectLst/>
                <a:uLnTx/>
                <a:uFillTx/>
                <a:ea typeface="Times New Roman"/>
                <a:cs typeface="Times New Roman"/>
                <a:sym typeface="Times New Roman"/>
              </a:rPr>
              <a:t>padding</a:t>
            </a:r>
            <a:r>
              <a:rPr kumimoji="0" lang="en-GB" sz="2400" b="0" i="0" u="none" strike="noStrike" kern="1200" cap="none" spc="0" normalizeH="0" baseline="0" noProof="0" dirty="0" smtClean="0">
                <a:ln>
                  <a:noFill/>
                </a:ln>
                <a:solidFill>
                  <a:schemeClr val="tx1"/>
                </a:solidFill>
                <a:effectLst/>
                <a:uLnTx/>
                <a:uFillTx/>
                <a:ea typeface="Times New Roman"/>
                <a:cs typeface="Times New Roman"/>
                <a:sym typeface="Times New Roman"/>
              </a:rPr>
              <a:t>, </a:t>
            </a:r>
            <a:r>
              <a:rPr kumimoji="0" lang="en-GB" sz="2400" b="1" i="0" u="none" strike="noStrike" kern="1200" cap="none" spc="0" normalizeH="0" baseline="0" noProof="0" dirty="0" smtClean="0">
                <a:ln>
                  <a:noFill/>
                </a:ln>
                <a:solidFill>
                  <a:schemeClr val="tx1"/>
                </a:solidFill>
                <a:effectLst/>
                <a:uLnTx/>
                <a:uFillTx/>
                <a:ea typeface="Times New Roman"/>
                <a:cs typeface="Times New Roman"/>
                <a:sym typeface="Times New Roman"/>
              </a:rPr>
              <a:t>font-size</a:t>
            </a:r>
            <a:r>
              <a:rPr kumimoji="0" lang="en-GB" sz="2400" b="0" i="0" u="none" strike="noStrike" kern="1200" cap="none" spc="0" normalizeH="0" baseline="0" noProof="0" dirty="0" smtClean="0">
                <a:ln>
                  <a:noFill/>
                </a:ln>
                <a:solidFill>
                  <a:schemeClr val="tx1"/>
                </a:solidFill>
                <a:effectLst/>
                <a:uLnTx/>
                <a:uFillTx/>
                <a:ea typeface="Times New Roman"/>
                <a:cs typeface="Times New Roman"/>
                <a:sym typeface="Times New Roman"/>
              </a:rPr>
              <a:t>, etc.</a:t>
            </a:r>
          </a:p>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0" i="0" u="none" strike="noStrike" kern="1200" cap="none" spc="0" normalizeH="0" baseline="0" noProof="0" dirty="0" smtClean="0">
                <a:ln>
                  <a:noFill/>
                </a:ln>
                <a:solidFill>
                  <a:schemeClr val="tx1"/>
                </a:solidFill>
                <a:effectLst/>
                <a:uLnTx/>
                <a:uFillTx/>
                <a:ea typeface="Times New Roman"/>
                <a:cs typeface="Times New Roman"/>
                <a:sym typeface="Times New Roman"/>
              </a:rPr>
              <a:t>Each length value is followed by a length </a:t>
            </a:r>
            <a:r>
              <a:rPr kumimoji="0" lang="en-GB" sz="2400" b="1" i="0" u="none" strike="noStrike" kern="1200" cap="none" spc="0" normalizeH="0" baseline="0" noProof="0" dirty="0" smtClean="0">
                <a:ln>
                  <a:noFill/>
                </a:ln>
                <a:solidFill>
                  <a:schemeClr val="tx1"/>
                </a:solidFill>
                <a:effectLst/>
                <a:uLnTx/>
                <a:uFillTx/>
                <a:ea typeface="Times New Roman"/>
                <a:cs typeface="Times New Roman"/>
                <a:sym typeface="Times New Roman"/>
              </a:rPr>
              <a:t>unit</a:t>
            </a:r>
            <a:r>
              <a:rPr kumimoji="0" lang="en-GB" sz="2400" b="0" i="0" u="none" strike="noStrike" kern="1200" cap="none" spc="0" normalizeH="0" baseline="0" noProof="0" dirty="0" smtClean="0">
                <a:ln>
                  <a:noFill/>
                </a:ln>
                <a:solidFill>
                  <a:schemeClr val="tx1"/>
                </a:solidFill>
                <a:effectLst/>
                <a:uLnTx/>
                <a:uFillTx/>
                <a:ea typeface="Times New Roman"/>
                <a:cs typeface="Times New Roman"/>
                <a:sym typeface="Times New Roman"/>
              </a:rPr>
              <a:t>.</a:t>
            </a:r>
          </a:p>
          <a:p>
            <a:pPr marL="285750" marR="0" lvl="0" indent="-28575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GB" sz="2400" b="1" i="0" u="none" strike="noStrike" kern="1200" cap="none" spc="0" normalizeH="0" baseline="0" noProof="0" dirty="0" smtClean="0">
                <a:ln>
                  <a:noFill/>
                </a:ln>
                <a:solidFill>
                  <a:schemeClr val="tx1"/>
                </a:solidFill>
                <a:effectLst/>
                <a:uLnTx/>
                <a:uFillTx/>
                <a:ea typeface="Times New Roman"/>
                <a:cs typeface="Times New Roman"/>
                <a:sym typeface="Times New Roman"/>
              </a:rPr>
              <a:t>Negative lengths</a:t>
            </a:r>
            <a:r>
              <a:rPr kumimoji="0" lang="en-GB" sz="2400" b="0" i="0" u="none" strike="noStrike" kern="1200" cap="none" spc="0" normalizeH="0" baseline="0" noProof="0" dirty="0" smtClean="0">
                <a:ln>
                  <a:noFill/>
                </a:ln>
                <a:solidFill>
                  <a:schemeClr val="tx1"/>
                </a:solidFill>
                <a:effectLst/>
                <a:uLnTx/>
                <a:uFillTx/>
                <a:ea typeface="Times New Roman"/>
                <a:cs typeface="Times New Roman"/>
                <a:sym typeface="Times New Roman"/>
              </a:rPr>
              <a:t> are allowed only for some CSS properties only.</a:t>
            </a:r>
            <a:endParaRPr kumimoji="0" lang="en-GB" sz="2400" b="0" i="0" u="none" strike="noStrike" kern="1200" cap="none" spc="0" normalizeH="0" baseline="0" noProof="0" dirty="0">
              <a:ln>
                <a:noFill/>
              </a:ln>
              <a:solidFill>
                <a:schemeClr val="tx1"/>
              </a:solidFill>
              <a:effectLst/>
              <a:uLnTx/>
              <a:uFillTx/>
              <a:ea typeface="Times New Roman"/>
              <a:cs typeface="Times New Roman"/>
              <a:sym typeface="Times New Roman"/>
            </a:endParaRPr>
          </a:p>
        </p:txBody>
      </p:sp>
      <p:pic>
        <p:nvPicPr>
          <p:cNvPr id="10" name="Picture 9" descr="A close up of a logo&#10;&#10;Description automatically generated">
            <a:extLst>
              <a:ext uri="{FF2B5EF4-FFF2-40B4-BE49-F238E27FC236}">
                <a16:creationId xmlns="" xmlns:a16="http://schemas.microsoft.com/office/drawing/2014/main" id="{8C27BE40-AC7C-47A5-A470-9229ABE57BF9}"/>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192180" y="79272"/>
            <a:ext cx="933598" cy="1398963"/>
          </a:xfrm>
          <a:prstGeom prst="rect">
            <a:avLst/>
          </a:prstGeom>
        </p:spPr>
      </p:pic>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9"/>
          <p:cNvGrpSpPr/>
          <p:nvPr/>
        </p:nvGrpSpPr>
        <p:grpSpPr>
          <a:xfrm>
            <a:off x="-8308" y="252240"/>
            <a:ext cx="8428073" cy="1064218"/>
            <a:chOff x="-8308" y="252240"/>
            <a:chExt cx="8428073" cy="1064218"/>
          </a:xfrm>
        </p:grpSpPr>
        <p:sp>
          <p:nvSpPr>
            <p:cNvPr id="11" name="Rectangle 10">
              <a:extLst>
                <a:ext uri="{FF2B5EF4-FFF2-40B4-BE49-F238E27FC236}">
                  <a16:creationId xmlns:a16="http://schemas.microsoft.com/office/drawing/2014/main" xmlns="" id="{620A7DEA-950C-4954-B3B7-2672370FABF4}"/>
                </a:ext>
              </a:extLst>
            </p:cNvPr>
            <p:cNvSpPr/>
            <p:nvPr/>
          </p:nvSpPr>
          <p:spPr>
            <a:xfrm>
              <a:off x="420007" y="700024"/>
              <a:ext cx="7999758" cy="461665"/>
            </a:xfrm>
            <a:prstGeom prst="rect">
              <a:avLst/>
            </a:prstGeom>
          </p:spPr>
          <p:txBody>
            <a:bodyPr wrap="square">
              <a:spAutoFit/>
            </a:bodyPr>
            <a:lstStyle/>
            <a:p>
              <a:r>
                <a:rPr lang="en-US" sz="2400" b="1" dirty="0" smtClean="0">
                  <a:solidFill>
                    <a:schemeClr val="accent2">
                      <a:lumMod val="75000"/>
                    </a:schemeClr>
                  </a:solidFill>
                </a:rPr>
                <a:t>Length Units</a:t>
              </a:r>
              <a:endParaRPr lang="en-GB" sz="2400" b="1" dirty="0" smtClean="0">
                <a:solidFill>
                  <a:schemeClr val="accent2">
                    <a:lumMod val="75000"/>
                  </a:schemeClr>
                </a:solidFill>
              </a:endParaRPr>
            </a:p>
          </p:txBody>
        </p:sp>
        <p:cxnSp>
          <p:nvCxnSpPr>
            <p:cNvPr id="12" name="Straight Connector 11">
              <a:extLst>
                <a:ext uri="{FF2B5EF4-FFF2-40B4-BE49-F238E27FC236}">
                  <a16:creationId xmlns:a16="http://schemas.microsoft.com/office/drawing/2014/main" xmlns="" id="{A4293697-6E2C-4331-B4E1-C58B355192F4}"/>
                </a:ext>
              </a:extLst>
            </p:cNvPr>
            <p:cNvCxnSpPr>
              <a:cxnSpLocks/>
            </p:cNvCxnSpPr>
            <p:nvPr/>
          </p:nvCxnSpPr>
          <p:spPr>
            <a:xfrm>
              <a:off x="-8308" y="1316458"/>
              <a:ext cx="8300052"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xmlns="" id="{68CE83B1-4814-4C9B-8095-7F6242756005}"/>
                </a:ext>
              </a:extLst>
            </p:cNvPr>
            <p:cNvSpPr/>
            <p:nvPr/>
          </p:nvSpPr>
          <p:spPr>
            <a:xfrm>
              <a:off x="393111" y="252240"/>
              <a:ext cx="7497214" cy="461665"/>
            </a:xfrm>
            <a:prstGeom prst="rect">
              <a:avLst/>
            </a:prstGeom>
          </p:spPr>
          <p:txBody>
            <a:bodyPr wrap="square">
              <a:spAutoFit/>
            </a:bodyPr>
            <a:lstStyle/>
            <a:p>
              <a:r>
                <a:rPr lang="en-US" sz="2400" b="1" dirty="0" smtClean="0">
                  <a:solidFill>
                    <a:schemeClr val="accent1">
                      <a:lumMod val="75000"/>
                    </a:schemeClr>
                  </a:solidFill>
                </a:rPr>
                <a:t>CSS – </a:t>
              </a:r>
              <a:r>
                <a:rPr lang="en-US" sz="2400" b="1" dirty="0" smtClean="0">
                  <a:solidFill>
                    <a:schemeClr val="accent1">
                      <a:lumMod val="75000"/>
                    </a:schemeClr>
                  </a:solidFill>
                </a:rPr>
                <a:t>Box Model and Position Property</a:t>
              </a:r>
              <a:endParaRPr lang="en-US" sz="2400" b="1" dirty="0">
                <a:solidFill>
                  <a:schemeClr val="accent1">
                    <a:lumMod val="75000"/>
                  </a:schemeClr>
                </a:solidFill>
              </a:endParaRPr>
            </a:p>
          </p:txBody>
        </p:sp>
      </p:grpSp>
      <p:sp>
        <p:nvSpPr>
          <p:cNvPr id="9" name="Google Shape;124;p17"/>
          <p:cNvSpPr txBox="1">
            <a:spLocks/>
          </p:cNvSpPr>
          <p:nvPr/>
        </p:nvSpPr>
        <p:spPr>
          <a:xfrm>
            <a:off x="283991" y="1720512"/>
            <a:ext cx="8735318" cy="4583306"/>
          </a:xfrm>
          <a:prstGeom prst="rect">
            <a:avLst/>
          </a:prstGeom>
        </p:spPr>
        <p:txBody>
          <a:bodyPr spcFirstLastPara="1" vert="horz" wrap="square" lIns="91425" tIns="91425" rIns="91425" bIns="91425" rtlCol="0" anchor="t" anchorCtr="0">
            <a:noAutofit/>
          </a:bodyPr>
          <a:lstStyle/>
          <a:p>
            <a:pPr marL="342900" marR="0" lvl="0" indent="-228600" algn="l" defTabSz="914400" rtl="0" eaLnBrk="1" fontAlgn="auto" latinLnBrk="0" hangingPunct="1">
              <a:lnSpc>
                <a:spcPct val="90000"/>
              </a:lnSpc>
              <a:spcBef>
                <a:spcPts val="0"/>
              </a:spcBef>
              <a:spcAft>
                <a:spcPts val="1600"/>
              </a:spcAft>
              <a:buClrTx/>
              <a:buSzTx/>
              <a:tabLst/>
              <a:defRPr/>
            </a:pPr>
            <a:r>
              <a:rPr kumimoji="0" lang="en-IN" sz="2400" b="1" i="0" strike="noStrike" kern="1200" cap="none" spc="0" normalizeH="0" baseline="0" noProof="0" dirty="0" smtClean="0">
                <a:ln>
                  <a:noFill/>
                </a:ln>
                <a:solidFill>
                  <a:schemeClr val="tx1"/>
                </a:solidFill>
                <a:effectLst/>
                <a:uLnTx/>
                <a:uFillTx/>
                <a:latin typeface="+mn-lt"/>
                <a:ea typeface="+mn-ea"/>
                <a:cs typeface="+mn-cs"/>
                <a:sym typeface="Times New Roman"/>
              </a:rPr>
              <a:t>Absolute length units</a:t>
            </a:r>
            <a:r>
              <a:rPr kumimoji="0" lang="en-IN" sz="2400" b="1" i="0" u="none" strike="noStrike" kern="1200" cap="none" spc="0" normalizeH="0" baseline="0" noProof="0" dirty="0" smtClean="0">
                <a:ln>
                  <a:noFill/>
                </a:ln>
                <a:solidFill>
                  <a:schemeClr val="tx1"/>
                </a:solidFill>
                <a:effectLst/>
                <a:uLnTx/>
                <a:uFillTx/>
                <a:latin typeface="+mn-lt"/>
                <a:ea typeface="+mn-ea"/>
                <a:cs typeface="+mn-cs"/>
                <a:sym typeface="Times New Roman"/>
              </a:rPr>
              <a:t> </a:t>
            </a:r>
          </a:p>
          <a:p>
            <a:pPr marL="342900" marR="0" lvl="0" indent="-228600" algn="l" defTabSz="914400" rtl="0" eaLnBrk="1" fontAlgn="auto" latinLnBrk="0" hangingPunct="1">
              <a:lnSpc>
                <a:spcPct val="90000"/>
              </a:lnSpc>
              <a:spcBef>
                <a:spcPts val="0"/>
              </a:spcBef>
              <a:spcAft>
                <a:spcPts val="1600"/>
              </a:spcAft>
              <a:buClrTx/>
              <a:buSzTx/>
              <a:tabLst/>
              <a:defRPr/>
            </a:pPr>
            <a:r>
              <a:rPr kumimoji="0" lang="en-IN" sz="2400" b="0" i="0" u="none" strike="noStrike" kern="1200" cap="none" spc="0" normalizeH="0" baseline="0" noProof="0" dirty="0" smtClean="0">
                <a:ln>
                  <a:noFill/>
                </a:ln>
                <a:solidFill>
                  <a:schemeClr val="tx1"/>
                </a:solidFill>
                <a:effectLst/>
                <a:uLnTx/>
                <a:uFillTx/>
                <a:latin typeface="+mn-lt"/>
                <a:ea typeface="+mn-ea"/>
                <a:cs typeface="+mn-cs"/>
                <a:sym typeface="Times New Roman"/>
              </a:rPr>
              <a:t>These are fixed and the length expressed in this format will appear of the same size</a:t>
            </a:r>
            <a:endParaRPr kumimoji="0" lang="en-IN" sz="2400" b="1" i="0" u="sng" strike="noStrike" kern="1200" cap="none" spc="0" normalizeH="0" baseline="0" noProof="0" dirty="0">
              <a:ln>
                <a:noFill/>
              </a:ln>
              <a:solidFill>
                <a:schemeClr val="tx1"/>
              </a:solidFill>
              <a:effectLst/>
              <a:uLnTx/>
              <a:uFillTx/>
              <a:latin typeface="+mn-lt"/>
              <a:ea typeface="+mn-ea"/>
              <a:cs typeface="+mn-cs"/>
              <a:sym typeface="Times New Roman"/>
            </a:endParaRPr>
          </a:p>
        </p:txBody>
      </p:sp>
      <p:graphicFrame>
        <p:nvGraphicFramePr>
          <p:cNvPr id="14" name="Table 13"/>
          <p:cNvGraphicFramePr>
            <a:graphicFrameLocks noGrp="1"/>
          </p:cNvGraphicFramePr>
          <p:nvPr/>
        </p:nvGraphicFramePr>
        <p:xfrm>
          <a:off x="1186891" y="3185774"/>
          <a:ext cx="6225292" cy="3256589"/>
        </p:xfrm>
        <a:graphic>
          <a:graphicData uri="http://schemas.openxmlformats.org/drawingml/2006/table">
            <a:tbl>
              <a:tblPr firstRow="1" bandRow="1">
                <a:tableStyleId>{7E9639D4-E3E2-4D34-9284-5A2195B3D0D7}</a:tableStyleId>
              </a:tblPr>
              <a:tblGrid>
                <a:gridCol w="1559942"/>
                <a:gridCol w="2060694"/>
                <a:gridCol w="2604656"/>
              </a:tblGrid>
              <a:tr h="465227">
                <a:tc>
                  <a:txBody>
                    <a:bodyPr/>
                    <a:lstStyle/>
                    <a:p>
                      <a:pPr algn="ctr"/>
                      <a:r>
                        <a:rPr lang="en-US" dirty="0" smtClean="0"/>
                        <a:t>Unit</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Description</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Calculation</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5227">
                <a:tc>
                  <a:txBody>
                    <a:bodyPr/>
                    <a:lstStyle/>
                    <a:p>
                      <a:pPr algn="ctr"/>
                      <a:r>
                        <a:rPr lang="en-US" dirty="0" smtClean="0"/>
                        <a:t>cm</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centimeters</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smtClean="0"/>
                        <a:t>1cm = 96px/2.54</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5227">
                <a:tc>
                  <a:txBody>
                    <a:bodyPr/>
                    <a:lstStyle/>
                    <a:p>
                      <a:pPr algn="ctr"/>
                      <a:r>
                        <a:rPr lang="en-US" dirty="0" smtClean="0"/>
                        <a:t>mm</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millimeters</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smtClean="0"/>
                        <a:t>1mm = 1/10th of 1cm.</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5227">
                <a:tc>
                  <a:txBody>
                    <a:bodyPr/>
                    <a:lstStyle/>
                    <a:p>
                      <a:pPr algn="ctr"/>
                      <a:r>
                        <a:rPr lang="en-US" dirty="0" smtClean="0"/>
                        <a:t>in</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inches</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smtClean="0"/>
                        <a:t>1in = 2.54cm = 96px</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5227">
                <a:tc>
                  <a:txBody>
                    <a:bodyPr/>
                    <a:lstStyle/>
                    <a:p>
                      <a:pPr algn="ctr"/>
                      <a:r>
                        <a:rPr lang="en-US" dirty="0" err="1" smtClean="0"/>
                        <a:t>px</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pixels</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smtClean="0"/>
                        <a:t>1px = 1/96th of 1in.</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5227">
                <a:tc>
                  <a:txBody>
                    <a:bodyPr/>
                    <a:lstStyle/>
                    <a:p>
                      <a:pPr algn="ctr"/>
                      <a:r>
                        <a:rPr lang="en-US" dirty="0" smtClean="0"/>
                        <a:t>pt</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points</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smtClean="0"/>
                        <a:t>1pt = 1/72nd of 1in</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65227">
                <a:tc>
                  <a:txBody>
                    <a:bodyPr/>
                    <a:lstStyle/>
                    <a:p>
                      <a:pPr algn="ctr"/>
                      <a:r>
                        <a:rPr lang="en-US" dirty="0" smtClean="0"/>
                        <a:t>pc</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picas</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GB" dirty="0" smtClean="0"/>
                        <a:t>1pc = 12pt = 1/6th of 1in</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15" name="Picture 14" descr="A close up of a logo&#10;&#10;Description automatically generated">
            <a:extLst>
              <a:ext uri="{FF2B5EF4-FFF2-40B4-BE49-F238E27FC236}">
                <a16:creationId xmlns="" xmlns:a16="http://schemas.microsoft.com/office/drawing/2014/main" id="{8C27BE40-AC7C-47A5-A470-9229ABE57BF9}"/>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192180" y="79272"/>
            <a:ext cx="933598" cy="1398963"/>
          </a:xfrm>
          <a:prstGeom prst="rect">
            <a:avLst/>
          </a:prstGeom>
        </p:spPr>
      </p:pic>
    </p:spTree>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9"/>
          <p:cNvGrpSpPr/>
          <p:nvPr/>
        </p:nvGrpSpPr>
        <p:grpSpPr>
          <a:xfrm>
            <a:off x="-8308" y="252240"/>
            <a:ext cx="8428073" cy="1064218"/>
            <a:chOff x="-8308" y="252240"/>
            <a:chExt cx="8428073" cy="1064218"/>
          </a:xfrm>
        </p:grpSpPr>
        <p:sp>
          <p:nvSpPr>
            <p:cNvPr id="11" name="Rectangle 10">
              <a:extLst>
                <a:ext uri="{FF2B5EF4-FFF2-40B4-BE49-F238E27FC236}">
                  <a16:creationId xmlns:a16="http://schemas.microsoft.com/office/drawing/2014/main" xmlns="" id="{620A7DEA-950C-4954-B3B7-2672370FABF4}"/>
                </a:ext>
              </a:extLst>
            </p:cNvPr>
            <p:cNvSpPr/>
            <p:nvPr/>
          </p:nvSpPr>
          <p:spPr>
            <a:xfrm>
              <a:off x="420007" y="700024"/>
              <a:ext cx="7999758" cy="461665"/>
            </a:xfrm>
            <a:prstGeom prst="rect">
              <a:avLst/>
            </a:prstGeom>
          </p:spPr>
          <p:txBody>
            <a:bodyPr wrap="square">
              <a:spAutoFit/>
            </a:bodyPr>
            <a:lstStyle/>
            <a:p>
              <a:r>
                <a:rPr lang="en-US" sz="2400" b="1" dirty="0" smtClean="0">
                  <a:solidFill>
                    <a:schemeClr val="accent2">
                      <a:lumMod val="75000"/>
                    </a:schemeClr>
                  </a:solidFill>
                </a:rPr>
                <a:t>Length Units</a:t>
              </a:r>
              <a:endParaRPr lang="en-GB" sz="2400" b="1" dirty="0" smtClean="0">
                <a:solidFill>
                  <a:schemeClr val="accent2">
                    <a:lumMod val="75000"/>
                  </a:schemeClr>
                </a:solidFill>
              </a:endParaRPr>
            </a:p>
          </p:txBody>
        </p:sp>
        <p:cxnSp>
          <p:nvCxnSpPr>
            <p:cNvPr id="12" name="Straight Connector 11">
              <a:extLst>
                <a:ext uri="{FF2B5EF4-FFF2-40B4-BE49-F238E27FC236}">
                  <a16:creationId xmlns:a16="http://schemas.microsoft.com/office/drawing/2014/main" xmlns="" id="{A4293697-6E2C-4331-B4E1-C58B355192F4}"/>
                </a:ext>
              </a:extLst>
            </p:cNvPr>
            <p:cNvCxnSpPr>
              <a:cxnSpLocks/>
            </p:cNvCxnSpPr>
            <p:nvPr/>
          </p:nvCxnSpPr>
          <p:spPr>
            <a:xfrm>
              <a:off x="-8308" y="1316458"/>
              <a:ext cx="8300052"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xmlns="" id="{68CE83B1-4814-4C9B-8095-7F6242756005}"/>
                </a:ext>
              </a:extLst>
            </p:cNvPr>
            <p:cNvSpPr/>
            <p:nvPr/>
          </p:nvSpPr>
          <p:spPr>
            <a:xfrm>
              <a:off x="393111" y="252240"/>
              <a:ext cx="7497214" cy="461665"/>
            </a:xfrm>
            <a:prstGeom prst="rect">
              <a:avLst/>
            </a:prstGeom>
          </p:spPr>
          <p:txBody>
            <a:bodyPr wrap="square">
              <a:spAutoFit/>
            </a:bodyPr>
            <a:lstStyle/>
            <a:p>
              <a:r>
                <a:rPr lang="en-US" sz="2400" b="1" dirty="0" smtClean="0">
                  <a:solidFill>
                    <a:schemeClr val="accent1">
                      <a:lumMod val="75000"/>
                    </a:schemeClr>
                  </a:solidFill>
                </a:rPr>
                <a:t>CSS – </a:t>
              </a:r>
              <a:r>
                <a:rPr lang="en-US" sz="2400" b="1" dirty="0" smtClean="0">
                  <a:solidFill>
                    <a:schemeClr val="accent1">
                      <a:lumMod val="75000"/>
                    </a:schemeClr>
                  </a:solidFill>
                </a:rPr>
                <a:t>Box Model and Position Property</a:t>
              </a:r>
              <a:endParaRPr lang="en-US" sz="2400" b="1" dirty="0">
                <a:solidFill>
                  <a:schemeClr val="accent1">
                    <a:lumMod val="75000"/>
                  </a:schemeClr>
                </a:solidFill>
              </a:endParaRPr>
            </a:p>
          </p:txBody>
        </p:sp>
      </p:grpSp>
      <p:sp>
        <p:nvSpPr>
          <p:cNvPr id="9" name="Google Shape;124;p17"/>
          <p:cNvSpPr txBox="1">
            <a:spLocks/>
          </p:cNvSpPr>
          <p:nvPr/>
        </p:nvSpPr>
        <p:spPr>
          <a:xfrm>
            <a:off x="283991" y="1720512"/>
            <a:ext cx="8735318" cy="4583306"/>
          </a:xfrm>
          <a:prstGeom prst="rect">
            <a:avLst/>
          </a:prstGeom>
        </p:spPr>
        <p:txBody>
          <a:bodyPr spcFirstLastPara="1" vert="horz" wrap="square" lIns="91425" tIns="91425" rIns="91425" bIns="91425" rtlCol="0" anchor="t" anchorCtr="0">
            <a:noAutofit/>
          </a:bodyPr>
          <a:lstStyle/>
          <a:p>
            <a:pPr marL="342900" marR="0" lvl="0" indent="-228600" algn="l" defTabSz="914400" rtl="0" eaLnBrk="1" fontAlgn="auto" latinLnBrk="0" hangingPunct="1">
              <a:lnSpc>
                <a:spcPct val="90000"/>
              </a:lnSpc>
              <a:spcBef>
                <a:spcPts val="0"/>
              </a:spcBef>
              <a:spcAft>
                <a:spcPts val="1600"/>
              </a:spcAft>
              <a:buClrTx/>
              <a:buSzTx/>
              <a:tabLst/>
              <a:defRPr/>
            </a:pPr>
            <a:r>
              <a:rPr kumimoji="0" lang="en-IN" sz="2400" b="1" i="0" strike="noStrike" kern="1200" cap="none" spc="0" normalizeH="0" baseline="0" noProof="0" dirty="0" smtClean="0">
                <a:ln>
                  <a:noFill/>
                </a:ln>
                <a:solidFill>
                  <a:schemeClr val="tx1"/>
                </a:solidFill>
                <a:effectLst/>
                <a:uLnTx/>
                <a:uFillTx/>
                <a:latin typeface="+mn-lt"/>
                <a:ea typeface="+mn-ea"/>
                <a:cs typeface="+mn-cs"/>
                <a:sym typeface="Times New Roman"/>
              </a:rPr>
              <a:t>Relative length units</a:t>
            </a:r>
            <a:r>
              <a:rPr kumimoji="0" lang="en-IN" sz="2400" b="1" i="0" u="none" strike="noStrike" kern="1200" cap="none" spc="0" normalizeH="0" baseline="0" noProof="0" dirty="0" smtClean="0">
                <a:ln>
                  <a:noFill/>
                </a:ln>
                <a:solidFill>
                  <a:schemeClr val="tx1"/>
                </a:solidFill>
                <a:effectLst/>
                <a:uLnTx/>
                <a:uFillTx/>
                <a:latin typeface="+mn-lt"/>
                <a:ea typeface="+mn-ea"/>
                <a:cs typeface="+mn-cs"/>
                <a:sym typeface="Times New Roman"/>
              </a:rPr>
              <a:t> </a:t>
            </a:r>
          </a:p>
          <a:p>
            <a:pPr marL="342900" marR="0" lvl="0" indent="-228600" algn="l" defTabSz="914400" rtl="0" eaLnBrk="1" fontAlgn="auto" latinLnBrk="0" hangingPunct="1">
              <a:lnSpc>
                <a:spcPct val="90000"/>
              </a:lnSpc>
              <a:spcBef>
                <a:spcPts val="0"/>
              </a:spcBef>
              <a:spcAft>
                <a:spcPts val="1600"/>
              </a:spcAft>
              <a:buClrTx/>
              <a:buSzTx/>
              <a:tabLst/>
              <a:defRPr/>
            </a:pPr>
            <a:r>
              <a:rPr lang="en-IN" sz="2400" dirty="0" smtClean="0">
                <a:sym typeface="Times New Roman"/>
              </a:rPr>
              <a:t>R</a:t>
            </a:r>
            <a:r>
              <a:rPr kumimoji="0" lang="en-IN" sz="2400" b="0" i="0" u="none" strike="noStrike" kern="1200" cap="none" spc="0" normalizeH="0" baseline="0" noProof="0" dirty="0" smtClean="0">
                <a:ln>
                  <a:noFill/>
                </a:ln>
                <a:solidFill>
                  <a:schemeClr val="tx1"/>
                </a:solidFill>
                <a:effectLst/>
                <a:uLnTx/>
                <a:uFillTx/>
                <a:latin typeface="+mn-lt"/>
                <a:ea typeface="+mn-ea"/>
                <a:cs typeface="+mn-cs"/>
                <a:sym typeface="Times New Roman"/>
              </a:rPr>
              <a:t>elative length expressed in this format will appear relative to other reference</a:t>
            </a:r>
            <a:r>
              <a:rPr kumimoji="0" lang="en-IN" sz="2400" b="0" i="0" u="none" strike="noStrike" kern="1200" cap="none" spc="0" normalizeH="0" noProof="0" dirty="0" smtClean="0">
                <a:ln>
                  <a:noFill/>
                </a:ln>
                <a:solidFill>
                  <a:schemeClr val="tx1"/>
                </a:solidFill>
                <a:effectLst/>
                <a:uLnTx/>
                <a:uFillTx/>
                <a:latin typeface="+mn-lt"/>
                <a:ea typeface="+mn-ea"/>
                <a:cs typeface="+mn-cs"/>
                <a:sym typeface="Times New Roman"/>
              </a:rPr>
              <a:t> elements</a:t>
            </a:r>
            <a:endParaRPr kumimoji="0" lang="en-IN" sz="2400" b="1" i="0" u="sng" strike="noStrike" kern="1200" cap="none" spc="0" normalizeH="0" baseline="0" noProof="0" dirty="0">
              <a:ln>
                <a:noFill/>
              </a:ln>
              <a:solidFill>
                <a:schemeClr val="tx1"/>
              </a:solidFill>
              <a:effectLst/>
              <a:uLnTx/>
              <a:uFillTx/>
              <a:latin typeface="+mn-lt"/>
              <a:ea typeface="+mn-ea"/>
              <a:cs typeface="+mn-cs"/>
              <a:sym typeface="Times New Roman"/>
            </a:endParaRPr>
          </a:p>
        </p:txBody>
      </p:sp>
      <p:graphicFrame>
        <p:nvGraphicFramePr>
          <p:cNvPr id="14" name="Table 13"/>
          <p:cNvGraphicFramePr>
            <a:graphicFrameLocks noGrp="1"/>
          </p:cNvGraphicFramePr>
          <p:nvPr/>
        </p:nvGraphicFramePr>
        <p:xfrm>
          <a:off x="1186892" y="3185775"/>
          <a:ext cx="6702465" cy="3342614"/>
        </p:xfrm>
        <a:graphic>
          <a:graphicData uri="http://schemas.openxmlformats.org/drawingml/2006/table">
            <a:tbl>
              <a:tblPr firstRow="1" bandRow="1">
                <a:tableStyleId>{7E9639D4-E3E2-4D34-9284-5A2195B3D0D7}</a:tableStyleId>
              </a:tblPr>
              <a:tblGrid>
                <a:gridCol w="1317480"/>
                <a:gridCol w="5384985"/>
              </a:tblGrid>
              <a:tr h="496967">
                <a:tc>
                  <a:txBody>
                    <a:bodyPr/>
                    <a:lstStyle/>
                    <a:p>
                      <a:pPr algn="ctr"/>
                      <a:r>
                        <a:rPr lang="en-US" dirty="0" smtClean="0"/>
                        <a:t>Unit</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Description</a:t>
                      </a:r>
                      <a:endParaRPr lang="en-GB"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857779">
                <a:tc>
                  <a:txBody>
                    <a:bodyPr/>
                    <a:lstStyle/>
                    <a:p>
                      <a:pPr algn="ctr"/>
                      <a:r>
                        <a:rPr lang="en-US" dirty="0" err="1" smtClean="0"/>
                        <a:t>em</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Relative to the font-size</a:t>
                      </a:r>
                      <a:r>
                        <a:rPr lang="en-US" baseline="0" dirty="0" smtClean="0"/>
                        <a:t> of the element </a:t>
                      </a:r>
                    </a:p>
                    <a:p>
                      <a:pPr algn="ctr"/>
                      <a:r>
                        <a:rPr lang="en-US" baseline="0" dirty="0" smtClean="0"/>
                        <a:t>(2em is 2 times current font)</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96967">
                <a:tc>
                  <a:txBody>
                    <a:bodyPr/>
                    <a:lstStyle/>
                    <a:p>
                      <a:pPr algn="ctr"/>
                      <a:r>
                        <a:rPr lang="en-US" dirty="0" smtClean="0"/>
                        <a:t>ex</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Relative</a:t>
                      </a:r>
                      <a:r>
                        <a:rPr lang="en-US" baseline="0" dirty="0" smtClean="0"/>
                        <a:t> to the x-height of current font</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96967">
                <a:tc>
                  <a:txBody>
                    <a:bodyPr/>
                    <a:lstStyle/>
                    <a:p>
                      <a:pPr algn="ctr"/>
                      <a:r>
                        <a:rPr lang="en-US" dirty="0" err="1" smtClean="0"/>
                        <a:t>ch</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Relative to width of the “0” (zero)</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96967">
                <a:tc>
                  <a:txBody>
                    <a:bodyPr/>
                    <a:lstStyle/>
                    <a:p>
                      <a:pPr algn="ctr"/>
                      <a:r>
                        <a:rPr lang="en-US" dirty="0" err="1" smtClean="0"/>
                        <a:t>rem</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Relative to the font-size of</a:t>
                      </a:r>
                      <a:r>
                        <a:rPr lang="en-US" baseline="0" dirty="0" smtClean="0"/>
                        <a:t> the root element</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r h="496967">
                <a:tc>
                  <a:txBody>
                    <a:bodyPr/>
                    <a:lstStyle/>
                    <a:p>
                      <a:pPr algn="ctr"/>
                      <a:r>
                        <a:rPr lang="en-US" dirty="0" smtClean="0"/>
                        <a:t>%</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algn="ctr"/>
                      <a:r>
                        <a:rPr lang="en-US" dirty="0" smtClean="0"/>
                        <a:t>Relative to</a:t>
                      </a:r>
                      <a:r>
                        <a:rPr lang="en-US" baseline="0" dirty="0" smtClean="0"/>
                        <a:t> the parent element</a:t>
                      </a:r>
                      <a:endParaRPr lang="en-GB" dirty="0"/>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r>
            </a:tbl>
          </a:graphicData>
        </a:graphic>
      </p:graphicFrame>
      <p:pic>
        <p:nvPicPr>
          <p:cNvPr id="10" name="Picture 9" descr="A close up of a logo&#10;&#10;Description automatically generated">
            <a:extLst>
              <a:ext uri="{FF2B5EF4-FFF2-40B4-BE49-F238E27FC236}">
                <a16:creationId xmlns="" xmlns:a16="http://schemas.microsoft.com/office/drawing/2014/main" id="{8C27BE40-AC7C-47A5-A470-9229ABE57BF9}"/>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192180" y="79272"/>
            <a:ext cx="933598" cy="1398963"/>
          </a:xfrm>
          <a:prstGeom prst="rect">
            <a:avLst/>
          </a:prstGeom>
        </p:spPr>
      </p:pic>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7" name="Straight Connector 6">
            <a:extLst>
              <a:ext uri="{FF2B5EF4-FFF2-40B4-BE49-F238E27FC236}">
                <a16:creationId xmlns:a16="http://schemas.microsoft.com/office/drawing/2014/main" xmlns="" id="{9473B520-A9D1-472D-B234-C4032DD0E596}"/>
              </a:ext>
            </a:extLst>
          </p:cNvPr>
          <p:cNvCxnSpPr>
            <a:cxnSpLocks/>
          </p:cNvCxnSpPr>
          <p:nvPr/>
        </p:nvCxnSpPr>
        <p:spPr>
          <a:xfrm flipV="1">
            <a:off x="5448168" y="2887307"/>
            <a:ext cx="4581449" cy="1"/>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xmlns="" id="{EC43E8D5-98D6-4BA6-B3EA-B5411DA566A9}"/>
              </a:ext>
            </a:extLst>
          </p:cNvPr>
          <p:cNvSpPr/>
          <p:nvPr/>
        </p:nvSpPr>
        <p:spPr>
          <a:xfrm>
            <a:off x="5460537" y="4049738"/>
            <a:ext cx="7497214" cy="461665"/>
          </a:xfrm>
          <a:prstGeom prst="rect">
            <a:avLst/>
          </a:prstGeom>
        </p:spPr>
        <p:txBody>
          <a:bodyPr wrap="square">
            <a:spAutoFit/>
          </a:bodyPr>
          <a:lstStyle/>
          <a:p>
            <a:r>
              <a:rPr lang="en-US" sz="2400" b="1" dirty="0" smtClean="0"/>
              <a:t>vinayj@pes.edu</a:t>
            </a:r>
            <a:endParaRPr lang="en-IN" sz="2400" b="1" dirty="0"/>
          </a:p>
        </p:txBody>
      </p:sp>
      <p:sp>
        <p:nvSpPr>
          <p:cNvPr id="12" name="Rectangle 11">
            <a:extLst>
              <a:ext uri="{FF2B5EF4-FFF2-40B4-BE49-F238E27FC236}">
                <a16:creationId xmlns:a16="http://schemas.microsoft.com/office/drawing/2014/main" xmlns="" id="{A9F03FCF-7A6F-4612-88F7-18437FC4F2ED}"/>
              </a:ext>
            </a:extLst>
          </p:cNvPr>
          <p:cNvSpPr/>
          <p:nvPr/>
        </p:nvSpPr>
        <p:spPr>
          <a:xfrm>
            <a:off x="5460537" y="4573019"/>
            <a:ext cx="7497214" cy="461665"/>
          </a:xfrm>
          <a:prstGeom prst="rect">
            <a:avLst/>
          </a:prstGeom>
        </p:spPr>
        <p:txBody>
          <a:bodyPr wrap="square">
            <a:spAutoFit/>
          </a:bodyPr>
          <a:lstStyle/>
          <a:p>
            <a:r>
              <a:rPr lang="en-US" sz="2400" dirty="0"/>
              <a:t>+91 80 </a:t>
            </a:r>
            <a:r>
              <a:rPr lang="en-US" sz="2400" dirty="0" smtClean="0"/>
              <a:t>2672 6622</a:t>
            </a:r>
            <a:endParaRPr lang="en-IN" sz="2400" dirty="0"/>
          </a:p>
        </p:txBody>
      </p:sp>
      <p:grpSp>
        <p:nvGrpSpPr>
          <p:cNvPr id="2" name="Group 12">
            <a:extLst>
              <a:ext uri="{FF2B5EF4-FFF2-40B4-BE49-F238E27FC236}">
                <a16:creationId xmlns:a16="http://schemas.microsoft.com/office/drawing/2014/main" xmlns="" id="{0B436274-E913-46F7-B58F-E0B0713EC594}"/>
              </a:ext>
            </a:extLst>
          </p:cNvPr>
          <p:cNvGrpSpPr/>
          <p:nvPr/>
        </p:nvGrpSpPr>
        <p:grpSpPr>
          <a:xfrm>
            <a:off x="313844" y="349466"/>
            <a:ext cx="11518407" cy="6218388"/>
            <a:chOff x="313844" y="349466"/>
            <a:chExt cx="11518407" cy="6218388"/>
          </a:xfrm>
          <a:solidFill>
            <a:schemeClr val="accent2">
              <a:lumMod val="75000"/>
            </a:schemeClr>
          </a:solidFill>
        </p:grpSpPr>
        <p:sp>
          <p:nvSpPr>
            <p:cNvPr id="14" name="Rectangle 13">
              <a:extLst>
                <a:ext uri="{FF2B5EF4-FFF2-40B4-BE49-F238E27FC236}">
                  <a16:creationId xmlns:a16="http://schemas.microsoft.com/office/drawing/2014/main" xmlns="" id="{54B9092D-46D3-4724-A230-51F43D78A967}"/>
                </a:ext>
              </a:extLst>
            </p:cNvPr>
            <p:cNvSpPr/>
            <p:nvPr/>
          </p:nvSpPr>
          <p:spPr>
            <a:xfrm>
              <a:off x="11786532" y="360726"/>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5" name="Rectangle 14">
              <a:extLst>
                <a:ext uri="{FF2B5EF4-FFF2-40B4-BE49-F238E27FC236}">
                  <a16:creationId xmlns:a16="http://schemas.microsoft.com/office/drawing/2014/main" xmlns="" id="{B5E94C15-EFC4-4DC4-AE91-4D6631C438BE}"/>
                </a:ext>
              </a:extLst>
            </p:cNvPr>
            <p:cNvSpPr/>
            <p:nvPr/>
          </p:nvSpPr>
          <p:spPr>
            <a:xfrm rot="5400000">
              <a:off x="11275944" y="-161122"/>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6" name="Rectangle 15">
              <a:extLst>
                <a:ext uri="{FF2B5EF4-FFF2-40B4-BE49-F238E27FC236}">
                  <a16:creationId xmlns:a16="http://schemas.microsoft.com/office/drawing/2014/main" xmlns="" id="{828287AB-A481-4BDF-BE49-1BBA364237E1}"/>
                </a:ext>
              </a:extLst>
            </p:cNvPr>
            <p:cNvSpPr/>
            <p:nvPr/>
          </p:nvSpPr>
          <p:spPr>
            <a:xfrm rot="5400000">
              <a:off x="824432" y="6011547"/>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7" name="Rectangle 16">
              <a:extLst>
                <a:ext uri="{FF2B5EF4-FFF2-40B4-BE49-F238E27FC236}">
                  <a16:creationId xmlns:a16="http://schemas.microsoft.com/office/drawing/2014/main" xmlns="" id="{EC3328F7-E593-44F8-A55A-576E1E3E973D}"/>
                </a:ext>
              </a:extLst>
            </p:cNvPr>
            <p:cNvSpPr/>
            <p:nvPr/>
          </p:nvSpPr>
          <p:spPr>
            <a:xfrm rot="10800000">
              <a:off x="313844" y="5489699"/>
              <a:ext cx="45719" cy="106689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grpSp>
      <p:pic>
        <p:nvPicPr>
          <p:cNvPr id="18" name="Picture 17" descr="A close up of a logo&#10;&#10;Description automatically generated">
            <a:extLst>
              <a:ext uri="{FF2B5EF4-FFF2-40B4-BE49-F238E27FC236}">
                <a16:creationId xmlns:a16="http://schemas.microsoft.com/office/drawing/2014/main" xmlns="" id="{A88F3CC2-5C5B-4685-8D94-FFC4B5D64CBC}"/>
              </a:ext>
            </a:extLst>
          </p:cNvPr>
          <p:cNvPicPr>
            <a:picLocks noChangeAspect="1"/>
          </p:cNvPicPr>
          <p:nvPr/>
        </p:nvPicPr>
        <p:blipFill>
          <a:blip r:embed="rId2" cstate="print">
            <a:extLst>
              <a:ext uri="{28A0092B-C50C-407E-A947-70E740481C1C}">
                <a14:useLocalDpi xmlns:a14="http://schemas.microsoft.com/office/drawing/2010/main" xmlns="" val="0"/>
              </a:ext>
            </a:extLst>
          </a:blip>
          <a:stretch>
            <a:fillRect/>
          </a:stretch>
        </p:blipFill>
        <p:spPr>
          <a:xfrm>
            <a:off x="2411974" y="1606241"/>
            <a:ext cx="2369218" cy="3550188"/>
          </a:xfrm>
          <a:prstGeom prst="rect">
            <a:avLst/>
          </a:prstGeom>
        </p:spPr>
      </p:pic>
      <p:sp>
        <p:nvSpPr>
          <p:cNvPr id="19" name="Rectangle 18">
            <a:extLst>
              <a:ext uri="{FF2B5EF4-FFF2-40B4-BE49-F238E27FC236}">
                <a16:creationId xmlns:a16="http://schemas.microsoft.com/office/drawing/2014/main" xmlns="" id="{94BAC35B-0C86-48BD-81AE-8629CCB2734E}"/>
              </a:ext>
            </a:extLst>
          </p:cNvPr>
          <p:cNvSpPr/>
          <p:nvPr/>
        </p:nvSpPr>
        <p:spPr>
          <a:xfrm>
            <a:off x="5448168" y="2049518"/>
            <a:ext cx="4603806" cy="665240"/>
          </a:xfrm>
          <a:prstGeom prst="rect">
            <a:avLst/>
          </a:prstGeom>
        </p:spPr>
        <p:txBody>
          <a:bodyPr wrap="square">
            <a:spAutoFit/>
          </a:bodyPr>
          <a:lstStyle/>
          <a:p>
            <a:r>
              <a:rPr lang="en-US" sz="3600" b="1" dirty="0">
                <a:solidFill>
                  <a:schemeClr val="accent2">
                    <a:lumMod val="75000"/>
                  </a:schemeClr>
                </a:solidFill>
              </a:rPr>
              <a:t>T</a:t>
            </a:r>
            <a:r>
              <a:rPr lang="en-IN" sz="3600" b="1" dirty="0">
                <a:solidFill>
                  <a:schemeClr val="accent2">
                    <a:lumMod val="75000"/>
                  </a:schemeClr>
                </a:solidFill>
              </a:rPr>
              <a:t>HANK YOU</a:t>
            </a:r>
          </a:p>
        </p:txBody>
      </p:sp>
      <p:sp>
        <p:nvSpPr>
          <p:cNvPr id="20" name="Rectangle 19">
            <a:extLst>
              <a:ext uri="{FF2B5EF4-FFF2-40B4-BE49-F238E27FC236}">
                <a16:creationId xmlns:a16="http://schemas.microsoft.com/office/drawing/2014/main" xmlns="" id="{97E8DF64-61DB-4438-8664-105788459AD2}"/>
              </a:ext>
            </a:extLst>
          </p:cNvPr>
          <p:cNvSpPr/>
          <p:nvPr/>
        </p:nvSpPr>
        <p:spPr>
          <a:xfrm>
            <a:off x="5448168" y="3128242"/>
            <a:ext cx="7497214" cy="461665"/>
          </a:xfrm>
          <a:prstGeom prst="rect">
            <a:avLst/>
          </a:prstGeom>
        </p:spPr>
        <p:txBody>
          <a:bodyPr wrap="square">
            <a:spAutoFit/>
          </a:bodyPr>
          <a:lstStyle/>
          <a:p>
            <a:r>
              <a:rPr lang="en-US" sz="2400" b="1" dirty="0" err="1" smtClean="0"/>
              <a:t>Vinay</a:t>
            </a:r>
            <a:r>
              <a:rPr lang="en-US" sz="2400" b="1" dirty="0" smtClean="0"/>
              <a:t> Joshi</a:t>
            </a:r>
            <a:endParaRPr lang="en-IN" sz="2400" b="1" dirty="0"/>
          </a:p>
        </p:txBody>
      </p:sp>
      <p:sp>
        <p:nvSpPr>
          <p:cNvPr id="21" name="Rectangle 20">
            <a:extLst>
              <a:ext uri="{FF2B5EF4-FFF2-40B4-BE49-F238E27FC236}">
                <a16:creationId xmlns:a16="http://schemas.microsoft.com/office/drawing/2014/main" xmlns="" id="{0916C8C7-6436-48A9-9CF7-1AAC7653EAAE}"/>
              </a:ext>
            </a:extLst>
          </p:cNvPr>
          <p:cNvSpPr/>
          <p:nvPr/>
        </p:nvSpPr>
        <p:spPr>
          <a:xfrm>
            <a:off x="5448168" y="3525847"/>
            <a:ext cx="7497214" cy="461665"/>
          </a:xfrm>
          <a:prstGeom prst="rect">
            <a:avLst/>
          </a:prstGeom>
        </p:spPr>
        <p:txBody>
          <a:bodyPr wrap="square">
            <a:spAutoFit/>
          </a:bodyPr>
          <a:lstStyle/>
          <a:p>
            <a:r>
              <a:rPr lang="en-US" sz="2400" dirty="0"/>
              <a:t>Department of </a:t>
            </a:r>
            <a:r>
              <a:rPr lang="en-US" sz="2400" dirty="0" smtClean="0"/>
              <a:t>Computer Science and Engineering</a:t>
            </a:r>
            <a:endParaRPr lang="en-IN" sz="2400" dirty="0"/>
          </a:p>
        </p:txBody>
      </p:sp>
    </p:spTree>
    <p:extLst>
      <p:ext uri="{BB962C8B-B14F-4D97-AF65-F5344CB8AC3E}">
        <p14:creationId xmlns:p14="http://schemas.microsoft.com/office/powerpoint/2010/main" xmlns="" val="145950373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Footer Placeholder 7">
            <a:extLst>
              <a:ext uri="{FF2B5EF4-FFF2-40B4-BE49-F238E27FC236}">
                <a16:creationId xmlns="" xmlns:a16="http://schemas.microsoft.com/office/drawing/2014/main" id="{8D4E7330-8B51-4A2D-B00D-C4505C8B5AF8}"/>
              </a:ext>
            </a:extLst>
          </p:cNvPr>
          <p:cNvSpPr>
            <a:spLocks noGrp="1"/>
          </p:cNvSpPr>
          <p:nvPr>
            <p:ph type="ftr" sz="quarter" idx="11"/>
          </p:nvPr>
        </p:nvSpPr>
        <p:spPr>
          <a:xfrm>
            <a:off x="553482" y="6399037"/>
            <a:ext cx="6917210"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900" b="0" i="0" u="none" strike="noStrike" kern="1200" cap="all" spc="0" normalizeH="0" baseline="0" noProof="0" dirty="0">
                <a:ln>
                  <a:noFill/>
                </a:ln>
                <a:solidFill>
                  <a:srgbClr val="ED8428"/>
                </a:solidFill>
                <a:effectLst/>
                <a:uLnTx/>
                <a:uFillTx/>
                <a:latin typeface="Gill Sans MT" panose="020B0502020104020203"/>
                <a:ea typeface="+mn-ea"/>
                <a:cs typeface="+mn-cs"/>
              </a:rPr>
              <a:t>Guy-Vincent Jourdan :: CSI 3140 :: based on Jeffrey C. Jackson’s slides</a:t>
            </a:r>
            <a:endParaRPr kumimoji="0" lang="en-CA" altLang="en-US" sz="900" b="0" i="0" u="none" strike="noStrike" kern="1200" cap="all" spc="0" normalizeH="0" baseline="0" noProof="0" dirty="0">
              <a:ln>
                <a:noFill/>
              </a:ln>
              <a:solidFill>
                <a:srgbClr val="ED8428"/>
              </a:solidFill>
              <a:effectLst/>
              <a:uLnTx/>
              <a:uFillTx/>
              <a:latin typeface="Gill Sans MT" panose="020B0502020104020203"/>
              <a:ea typeface="+mn-ea"/>
              <a:cs typeface="+mn-cs"/>
            </a:endParaRPr>
          </a:p>
        </p:txBody>
      </p:sp>
      <p:sp>
        <p:nvSpPr>
          <p:cNvPr id="332803" name="Rectangle 3">
            <a:extLst>
              <a:ext uri="{FF2B5EF4-FFF2-40B4-BE49-F238E27FC236}">
                <a16:creationId xmlns="" xmlns:a16="http://schemas.microsoft.com/office/drawing/2014/main" id="{0953953B-16D3-416D-8335-0D4E6BC80CB4}"/>
              </a:ext>
            </a:extLst>
          </p:cNvPr>
          <p:cNvSpPr>
            <a:spLocks noGrp="1" noChangeArrowheads="1"/>
          </p:cNvSpPr>
          <p:nvPr>
            <p:ph type="body" idx="1"/>
          </p:nvPr>
        </p:nvSpPr>
        <p:spPr/>
        <p:txBody>
          <a:bodyPr>
            <a:normAutofit/>
          </a:bodyPr>
          <a:lstStyle/>
          <a:p>
            <a:r>
              <a:rPr lang="en-US" altLang="en-US" sz="2400" dirty="0"/>
              <a:t>Every rendered element occupies a box</a:t>
            </a:r>
            <a:r>
              <a:rPr lang="en-US" altLang="en-US" sz="2400" dirty="0" smtClean="0"/>
              <a:t>:</a:t>
            </a:r>
          </a:p>
        </p:txBody>
      </p:sp>
      <p:pic>
        <p:nvPicPr>
          <p:cNvPr id="332804" name="Picture 4" descr="BoxModel">
            <a:extLst>
              <a:ext uri="{FF2B5EF4-FFF2-40B4-BE49-F238E27FC236}">
                <a16:creationId xmlns="" xmlns:a16="http://schemas.microsoft.com/office/drawing/2014/main" id="{011073C8-C9E3-4E49-85C9-0C349B1EC802}"/>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3276600" y="3025776"/>
            <a:ext cx="5562600" cy="3298825"/>
          </a:xfrm>
          <a:prstGeom prst="rect">
            <a:avLst/>
          </a:prstGeom>
          <a:noFill/>
          <a:extLst>
            <a:ext uri="{909E8E84-426E-40DD-AFC4-6F175D3DCCD1}">
              <a14:hiddenFill xmlns="" xmlns:a14="http://schemas.microsoft.com/office/drawing/2010/main">
                <a:solidFill>
                  <a:srgbClr val="FFFFFF"/>
                </a:solidFill>
              </a14:hiddenFill>
            </a:ext>
          </a:extLst>
        </p:spPr>
      </p:pic>
      <p:sp>
        <p:nvSpPr>
          <p:cNvPr id="332805" name="Text Box 5">
            <a:extLst>
              <a:ext uri="{FF2B5EF4-FFF2-40B4-BE49-F238E27FC236}">
                <a16:creationId xmlns="" xmlns:a16="http://schemas.microsoft.com/office/drawing/2014/main" id="{3149B225-9B88-4CAD-8641-150A84934C5C}"/>
              </a:ext>
            </a:extLst>
          </p:cNvPr>
          <p:cNvSpPr txBox="1">
            <a:spLocks noChangeArrowheads="1"/>
          </p:cNvSpPr>
          <p:nvPr/>
        </p:nvSpPr>
        <p:spPr bwMode="auto">
          <a:xfrm>
            <a:off x="7070725" y="6034088"/>
            <a:ext cx="1552028" cy="369332"/>
          </a:xfrm>
          <a:prstGeom prst="rect">
            <a:avLst/>
          </a:prstGeom>
          <a:noFill/>
          <a:ln>
            <a:noFill/>
          </a:ln>
          <a:effectLst/>
          <a:extLst>
            <a:ext uri="{909E8E84-426E-40DD-AFC4-6F175D3DCCD1}">
              <a14:hiddenFill xmlns="" xmlns:a14="http://schemas.microsoft.com/office/drawing/2010/main">
                <a:solidFill>
                  <a:srgbClr val="008080">
                    <a:alpha val="50000"/>
                  </a:srgbClr>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Gill Sans MT" panose="020B0502020104020203"/>
                <a:ea typeface="+mn-ea"/>
                <a:cs typeface="+mn-cs"/>
              </a:rPr>
              <a:t>(or </a:t>
            </a:r>
            <a:r>
              <a:rPr kumimoji="0" lang="en-US" altLang="en-US" sz="1800" b="0" i="1" u="none" strike="noStrike" kern="1200" cap="none" spc="0" normalizeH="0" baseline="0" noProof="0">
                <a:ln>
                  <a:noFill/>
                </a:ln>
                <a:solidFill>
                  <a:prstClr val="black"/>
                </a:solidFill>
                <a:effectLst/>
                <a:uLnTx/>
                <a:uFillTx/>
                <a:latin typeface="Gill Sans MT" panose="020B0502020104020203"/>
                <a:ea typeface="+mn-ea"/>
                <a:cs typeface="+mn-cs"/>
              </a:rPr>
              <a:t>inner</a:t>
            </a:r>
            <a:r>
              <a:rPr kumimoji="0" lang="en-US" altLang="en-US" sz="1800" b="0" i="0" u="none" strike="noStrike" kern="1200" cap="none" spc="0" normalizeH="0" baseline="0" noProof="0">
                <a:ln>
                  <a:noFill/>
                </a:ln>
                <a:solidFill>
                  <a:prstClr val="black"/>
                </a:solidFill>
                <a:effectLst/>
                <a:uLnTx/>
                <a:uFillTx/>
                <a:latin typeface="Gill Sans MT" panose="020B0502020104020203"/>
                <a:ea typeface="+mn-ea"/>
                <a:cs typeface="+mn-cs"/>
              </a:rPr>
              <a:t> edge)</a:t>
            </a:r>
          </a:p>
        </p:txBody>
      </p:sp>
      <p:sp>
        <p:nvSpPr>
          <p:cNvPr id="332806" name="Text Box 6">
            <a:extLst>
              <a:ext uri="{FF2B5EF4-FFF2-40B4-BE49-F238E27FC236}">
                <a16:creationId xmlns="" xmlns:a16="http://schemas.microsoft.com/office/drawing/2014/main" id="{1DDFEFDC-0D6C-490C-AB3E-F671B91D87FD}"/>
              </a:ext>
            </a:extLst>
          </p:cNvPr>
          <p:cNvSpPr txBox="1">
            <a:spLocks noChangeArrowheads="1"/>
          </p:cNvSpPr>
          <p:nvPr/>
        </p:nvSpPr>
        <p:spPr bwMode="auto">
          <a:xfrm>
            <a:off x="8382000" y="2949575"/>
            <a:ext cx="1568058" cy="369332"/>
          </a:xfrm>
          <a:prstGeom prst="rect">
            <a:avLst/>
          </a:prstGeom>
          <a:noFill/>
          <a:ln>
            <a:noFill/>
          </a:ln>
          <a:effectLst/>
          <a:extLst>
            <a:ext uri="{909E8E84-426E-40DD-AFC4-6F175D3DCCD1}">
              <a14:hiddenFill xmlns="" xmlns:a14="http://schemas.microsoft.com/office/drawing/2010/main">
                <a:solidFill>
                  <a:srgbClr val="008080">
                    <a:alpha val="50000"/>
                  </a:srgbClr>
                </a:solidFill>
              </a14:hiddenFill>
            </a:ext>
            <a:ext uri="{91240B29-F687-4F45-9708-019B960494DF}">
              <a14:hiddenLine xmlns="" xmlns:a14="http://schemas.microsoft.com/office/drawing/2010/main" w="9525">
                <a:solidFill>
                  <a:schemeClr val="tx1"/>
                </a:solidFill>
                <a:miter lim="800000"/>
                <a:headEnd/>
                <a:tailEnd/>
              </a14:hiddenLine>
            </a:ext>
            <a:ext uri="{AF507438-7753-43E0-B8FC-AC1667EBCBE1}">
              <a14:hiddenEffects xmlns="" xmlns:a14="http://schemas.microsoft.com/office/drawing/2010/main">
                <a:effectLst>
                  <a:outerShdw dist="35921" dir="2700000" algn="ctr" rotWithShape="0">
                    <a:schemeClr val="bg2"/>
                  </a:outerShdw>
                </a:effectLst>
              </a14:hiddenEffects>
            </a:ext>
          </a:extLst>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1800" b="0" i="0" u="none" strike="noStrike" kern="1200" cap="none" spc="0" normalizeH="0" baseline="0" noProof="0">
                <a:ln>
                  <a:noFill/>
                </a:ln>
                <a:solidFill>
                  <a:prstClr val="black"/>
                </a:solidFill>
                <a:effectLst/>
                <a:uLnTx/>
                <a:uFillTx/>
                <a:latin typeface="Gill Sans MT" panose="020B0502020104020203"/>
                <a:ea typeface="+mn-ea"/>
                <a:cs typeface="+mn-cs"/>
              </a:rPr>
              <a:t>(or </a:t>
            </a:r>
            <a:r>
              <a:rPr kumimoji="0" lang="en-US" altLang="en-US" sz="1800" b="0" i="1" u="none" strike="noStrike" kern="1200" cap="none" spc="0" normalizeH="0" baseline="0" noProof="0">
                <a:ln>
                  <a:noFill/>
                </a:ln>
                <a:solidFill>
                  <a:prstClr val="black"/>
                </a:solidFill>
                <a:effectLst/>
                <a:uLnTx/>
                <a:uFillTx/>
                <a:latin typeface="Gill Sans MT" panose="020B0502020104020203"/>
                <a:ea typeface="+mn-ea"/>
                <a:cs typeface="+mn-cs"/>
              </a:rPr>
              <a:t>outer</a:t>
            </a:r>
            <a:r>
              <a:rPr kumimoji="0" lang="en-US" altLang="en-US" sz="1800" b="0" i="0" u="none" strike="noStrike" kern="1200" cap="none" spc="0" normalizeH="0" baseline="0" noProof="0">
                <a:ln>
                  <a:noFill/>
                </a:ln>
                <a:solidFill>
                  <a:prstClr val="black"/>
                </a:solidFill>
                <a:effectLst/>
                <a:uLnTx/>
                <a:uFillTx/>
                <a:latin typeface="Gill Sans MT" panose="020B0502020104020203"/>
                <a:ea typeface="+mn-ea"/>
                <a:cs typeface="+mn-cs"/>
              </a:rPr>
              <a:t> edge)</a:t>
            </a:r>
          </a:p>
        </p:txBody>
      </p:sp>
      <p:grpSp>
        <p:nvGrpSpPr>
          <p:cNvPr id="12" name="Group 11"/>
          <p:cNvGrpSpPr/>
          <p:nvPr/>
        </p:nvGrpSpPr>
        <p:grpSpPr>
          <a:xfrm>
            <a:off x="-8308" y="252240"/>
            <a:ext cx="8428073" cy="1064218"/>
            <a:chOff x="-8308" y="252240"/>
            <a:chExt cx="8428073" cy="1064218"/>
          </a:xfrm>
        </p:grpSpPr>
        <p:sp>
          <p:nvSpPr>
            <p:cNvPr id="13" name="Rectangle 12">
              <a:extLst>
                <a:ext uri="{FF2B5EF4-FFF2-40B4-BE49-F238E27FC236}">
                  <a16:creationId xmlns:a16="http://schemas.microsoft.com/office/drawing/2014/main" xmlns="" id="{620A7DEA-950C-4954-B3B7-2672370FABF4}"/>
                </a:ext>
              </a:extLst>
            </p:cNvPr>
            <p:cNvSpPr/>
            <p:nvPr/>
          </p:nvSpPr>
          <p:spPr>
            <a:xfrm>
              <a:off x="420007" y="700024"/>
              <a:ext cx="7999758" cy="461665"/>
            </a:xfrm>
            <a:prstGeom prst="rect">
              <a:avLst/>
            </a:prstGeom>
          </p:spPr>
          <p:txBody>
            <a:bodyPr wrap="square">
              <a:spAutoFit/>
            </a:bodyPr>
            <a:lstStyle/>
            <a:p>
              <a:r>
                <a:rPr lang="en-US" sz="2400" b="1" dirty="0" smtClean="0">
                  <a:solidFill>
                    <a:schemeClr val="accent2">
                      <a:lumMod val="75000"/>
                    </a:schemeClr>
                  </a:solidFill>
                </a:rPr>
                <a:t>Box Model</a:t>
              </a:r>
              <a:endParaRPr lang="en-GB" sz="2400" b="1" dirty="0" smtClean="0">
                <a:solidFill>
                  <a:schemeClr val="accent2">
                    <a:lumMod val="75000"/>
                  </a:schemeClr>
                </a:solidFill>
              </a:endParaRPr>
            </a:p>
          </p:txBody>
        </p:sp>
        <p:cxnSp>
          <p:nvCxnSpPr>
            <p:cNvPr id="14" name="Straight Connector 13">
              <a:extLst>
                <a:ext uri="{FF2B5EF4-FFF2-40B4-BE49-F238E27FC236}">
                  <a16:creationId xmlns:a16="http://schemas.microsoft.com/office/drawing/2014/main" xmlns="" id="{A4293697-6E2C-4331-B4E1-C58B355192F4}"/>
                </a:ext>
              </a:extLst>
            </p:cNvPr>
            <p:cNvCxnSpPr>
              <a:cxnSpLocks/>
            </p:cNvCxnSpPr>
            <p:nvPr/>
          </p:nvCxnSpPr>
          <p:spPr>
            <a:xfrm>
              <a:off x="-8308" y="1316458"/>
              <a:ext cx="8300052"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5" name="Rectangle 14">
              <a:extLst>
                <a:ext uri="{FF2B5EF4-FFF2-40B4-BE49-F238E27FC236}">
                  <a16:creationId xmlns:a16="http://schemas.microsoft.com/office/drawing/2014/main" xmlns="" id="{68CE83B1-4814-4C9B-8095-7F6242756005}"/>
                </a:ext>
              </a:extLst>
            </p:cNvPr>
            <p:cNvSpPr/>
            <p:nvPr/>
          </p:nvSpPr>
          <p:spPr>
            <a:xfrm>
              <a:off x="393111" y="252240"/>
              <a:ext cx="7497214" cy="461665"/>
            </a:xfrm>
            <a:prstGeom prst="rect">
              <a:avLst/>
            </a:prstGeom>
          </p:spPr>
          <p:txBody>
            <a:bodyPr wrap="square">
              <a:spAutoFit/>
            </a:bodyPr>
            <a:lstStyle/>
            <a:p>
              <a:r>
                <a:rPr lang="en-US" sz="2400" b="1" dirty="0" smtClean="0">
                  <a:solidFill>
                    <a:schemeClr val="accent1">
                      <a:lumMod val="75000"/>
                    </a:schemeClr>
                  </a:solidFill>
                </a:rPr>
                <a:t>CSS – </a:t>
              </a:r>
              <a:r>
                <a:rPr lang="en-US" sz="2400" b="1" dirty="0" smtClean="0">
                  <a:solidFill>
                    <a:schemeClr val="accent1">
                      <a:lumMod val="75000"/>
                    </a:schemeClr>
                  </a:solidFill>
                </a:rPr>
                <a:t>Box Model and Position Property</a:t>
              </a:r>
              <a:endParaRPr lang="en-US" sz="2400" b="1" dirty="0">
                <a:solidFill>
                  <a:schemeClr val="accent1">
                    <a:lumMod val="75000"/>
                  </a:schemeClr>
                </a:solidFill>
              </a:endParaRPr>
            </a:p>
          </p:txBody>
        </p:sp>
      </p:grpSp>
      <p:pic>
        <p:nvPicPr>
          <p:cNvPr id="17" name="Picture 16" descr="A close up of a logo&#10;&#10;Description automatically generated">
            <a:extLst>
              <a:ext uri="{FF2B5EF4-FFF2-40B4-BE49-F238E27FC236}">
                <a16:creationId xmlns="" xmlns:a16="http://schemas.microsoft.com/office/drawing/2014/main" id="{8C27BE40-AC7C-47A5-A470-9229ABE57BF9}"/>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192180" y="79272"/>
            <a:ext cx="933598" cy="1398963"/>
          </a:xfrm>
          <a:prstGeom prst="rect">
            <a:avLst/>
          </a:prstGeom>
        </p:spPr>
      </p:pic>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ooter Placeholder 4">
            <a:extLst>
              <a:ext uri="{FF2B5EF4-FFF2-40B4-BE49-F238E27FC236}">
                <a16:creationId xmlns="" xmlns:a16="http://schemas.microsoft.com/office/drawing/2014/main" id="{550840C0-AE69-490F-B57F-F585295AD2F5}"/>
              </a:ext>
            </a:extLst>
          </p:cNvPr>
          <p:cNvSpPr>
            <a:spLocks noGrp="1"/>
          </p:cNvSpPr>
          <p:nvPr>
            <p:ph type="ftr" sz="quarter" idx="11"/>
          </p:nvPr>
        </p:nvSpPr>
        <p:spPr>
          <a:xfrm>
            <a:off x="554081" y="6384060"/>
            <a:ext cx="4537364" cy="365125"/>
          </a:xfrm>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en-US" sz="900" b="0" i="0" u="none" strike="noStrike" kern="1200" cap="all" spc="0" normalizeH="0" baseline="0" noProof="0" dirty="0">
                <a:ln>
                  <a:noFill/>
                </a:ln>
                <a:solidFill>
                  <a:srgbClr val="ED8428"/>
                </a:solidFill>
                <a:effectLst/>
                <a:uLnTx/>
                <a:uFillTx/>
                <a:latin typeface="Gill Sans MT" panose="020B0502020104020203"/>
                <a:ea typeface="+mn-ea"/>
                <a:cs typeface="+mn-cs"/>
              </a:rPr>
              <a:t>Guy-Vincent </a:t>
            </a:r>
            <a:r>
              <a:rPr kumimoji="0" lang="en-US" altLang="en-US" sz="900" b="0" i="0" u="none" strike="noStrike" kern="1200" cap="all" spc="0" normalizeH="0" baseline="0" noProof="0" dirty="0" err="1">
                <a:ln>
                  <a:noFill/>
                </a:ln>
                <a:solidFill>
                  <a:srgbClr val="ED8428"/>
                </a:solidFill>
                <a:effectLst/>
                <a:uLnTx/>
                <a:uFillTx/>
                <a:latin typeface="Gill Sans MT" panose="020B0502020104020203"/>
                <a:ea typeface="+mn-ea"/>
                <a:cs typeface="+mn-cs"/>
              </a:rPr>
              <a:t>Jourdan</a:t>
            </a:r>
            <a:r>
              <a:rPr kumimoji="0" lang="en-US" altLang="en-US" sz="900" b="0" i="0" u="none" strike="noStrike" kern="1200" cap="all" spc="0" normalizeH="0" baseline="0" noProof="0" dirty="0">
                <a:ln>
                  <a:noFill/>
                </a:ln>
                <a:solidFill>
                  <a:srgbClr val="ED8428"/>
                </a:solidFill>
                <a:effectLst/>
                <a:uLnTx/>
                <a:uFillTx/>
                <a:latin typeface="Gill Sans MT" panose="020B0502020104020203"/>
                <a:ea typeface="+mn-ea"/>
                <a:cs typeface="+mn-cs"/>
              </a:rPr>
              <a:t> :: CSI 3140 :: based on Jeffrey C. Jackson’s slides</a:t>
            </a:r>
            <a:endParaRPr kumimoji="0" lang="en-CA" altLang="en-US" sz="900" b="0" i="0" u="none" strike="noStrike" kern="1200" cap="all" spc="0" normalizeH="0" baseline="0" noProof="0" dirty="0">
              <a:ln>
                <a:noFill/>
              </a:ln>
              <a:solidFill>
                <a:srgbClr val="ED8428"/>
              </a:solidFill>
              <a:effectLst/>
              <a:uLnTx/>
              <a:uFillTx/>
              <a:latin typeface="Gill Sans MT" panose="020B0502020104020203"/>
              <a:ea typeface="+mn-ea"/>
              <a:cs typeface="+mn-cs"/>
            </a:endParaRPr>
          </a:p>
        </p:txBody>
      </p:sp>
      <p:pic>
        <p:nvPicPr>
          <p:cNvPr id="333828" name="Picture 4" descr="BoxModel2">
            <a:extLst>
              <a:ext uri="{FF2B5EF4-FFF2-40B4-BE49-F238E27FC236}">
                <a16:creationId xmlns="" xmlns:a16="http://schemas.microsoft.com/office/drawing/2014/main" id="{D5F0F351-D663-471B-B88A-DBEDC20A0A83}"/>
              </a:ext>
            </a:extLst>
          </p:cNvPr>
          <p:cNvPicPr>
            <a:picLocks noChangeAspect="1" noChangeArrowheads="1"/>
          </p:cNvPicPr>
          <p:nvPr/>
        </p:nvPicPr>
        <p:blipFill>
          <a:blip r:embed="rId2">
            <a:extLst>
              <a:ext uri="{28A0092B-C50C-407E-A947-70E740481C1C}">
                <a14:useLocalDpi xmlns="" xmlns:a14="http://schemas.microsoft.com/office/drawing/2010/main" val="0"/>
              </a:ext>
            </a:extLst>
          </a:blip>
          <a:srcRect/>
          <a:stretch>
            <a:fillRect/>
          </a:stretch>
        </p:blipFill>
        <p:spPr bwMode="auto">
          <a:xfrm>
            <a:off x="1981200" y="2405064"/>
            <a:ext cx="8305800" cy="3101975"/>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0" name="Group 9"/>
          <p:cNvGrpSpPr/>
          <p:nvPr/>
        </p:nvGrpSpPr>
        <p:grpSpPr>
          <a:xfrm>
            <a:off x="-8308" y="252240"/>
            <a:ext cx="8428073" cy="1064218"/>
            <a:chOff x="-8308" y="252240"/>
            <a:chExt cx="8428073" cy="1064218"/>
          </a:xfrm>
        </p:grpSpPr>
        <p:sp>
          <p:nvSpPr>
            <p:cNvPr id="11" name="Rectangle 10">
              <a:extLst>
                <a:ext uri="{FF2B5EF4-FFF2-40B4-BE49-F238E27FC236}">
                  <a16:creationId xmlns:a16="http://schemas.microsoft.com/office/drawing/2014/main" xmlns="" id="{620A7DEA-950C-4954-B3B7-2672370FABF4}"/>
                </a:ext>
              </a:extLst>
            </p:cNvPr>
            <p:cNvSpPr/>
            <p:nvPr/>
          </p:nvSpPr>
          <p:spPr>
            <a:xfrm>
              <a:off x="420007" y="700024"/>
              <a:ext cx="7999758" cy="461665"/>
            </a:xfrm>
            <a:prstGeom prst="rect">
              <a:avLst/>
            </a:prstGeom>
          </p:spPr>
          <p:txBody>
            <a:bodyPr wrap="square">
              <a:spAutoFit/>
            </a:bodyPr>
            <a:lstStyle/>
            <a:p>
              <a:r>
                <a:rPr lang="en-US" sz="2400" b="1" dirty="0" smtClean="0">
                  <a:solidFill>
                    <a:schemeClr val="accent2">
                      <a:lumMod val="75000"/>
                    </a:schemeClr>
                  </a:solidFill>
                </a:rPr>
                <a:t>Box Model - Components</a:t>
              </a:r>
              <a:endParaRPr lang="en-GB" sz="2400" b="1" dirty="0" smtClean="0">
                <a:solidFill>
                  <a:schemeClr val="accent2">
                    <a:lumMod val="75000"/>
                  </a:schemeClr>
                </a:solidFill>
              </a:endParaRPr>
            </a:p>
          </p:txBody>
        </p:sp>
        <p:cxnSp>
          <p:nvCxnSpPr>
            <p:cNvPr id="12" name="Straight Connector 11">
              <a:extLst>
                <a:ext uri="{FF2B5EF4-FFF2-40B4-BE49-F238E27FC236}">
                  <a16:creationId xmlns:a16="http://schemas.microsoft.com/office/drawing/2014/main" xmlns="" id="{A4293697-6E2C-4331-B4E1-C58B355192F4}"/>
                </a:ext>
              </a:extLst>
            </p:cNvPr>
            <p:cNvCxnSpPr>
              <a:cxnSpLocks/>
            </p:cNvCxnSpPr>
            <p:nvPr/>
          </p:nvCxnSpPr>
          <p:spPr>
            <a:xfrm>
              <a:off x="-8308" y="1316458"/>
              <a:ext cx="8300052"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xmlns="" id="{68CE83B1-4814-4C9B-8095-7F6242756005}"/>
                </a:ext>
              </a:extLst>
            </p:cNvPr>
            <p:cNvSpPr/>
            <p:nvPr/>
          </p:nvSpPr>
          <p:spPr>
            <a:xfrm>
              <a:off x="393111" y="252240"/>
              <a:ext cx="7497214" cy="461665"/>
            </a:xfrm>
            <a:prstGeom prst="rect">
              <a:avLst/>
            </a:prstGeom>
          </p:spPr>
          <p:txBody>
            <a:bodyPr wrap="square">
              <a:spAutoFit/>
            </a:bodyPr>
            <a:lstStyle/>
            <a:p>
              <a:r>
                <a:rPr lang="en-US" sz="2400" b="1" dirty="0" smtClean="0">
                  <a:solidFill>
                    <a:schemeClr val="accent1">
                      <a:lumMod val="75000"/>
                    </a:schemeClr>
                  </a:solidFill>
                </a:rPr>
                <a:t>CSS – </a:t>
              </a:r>
              <a:r>
                <a:rPr lang="en-US" sz="2400" b="1" dirty="0" smtClean="0">
                  <a:solidFill>
                    <a:schemeClr val="accent1">
                      <a:lumMod val="75000"/>
                    </a:schemeClr>
                  </a:solidFill>
                </a:rPr>
                <a:t>Box Model and Position Property</a:t>
              </a:r>
              <a:endParaRPr lang="en-US" sz="2400" b="1" dirty="0">
                <a:solidFill>
                  <a:schemeClr val="accent1">
                    <a:lumMod val="75000"/>
                  </a:schemeClr>
                </a:solidFill>
              </a:endParaRPr>
            </a:p>
          </p:txBody>
        </p:sp>
      </p:grpSp>
      <p:pic>
        <p:nvPicPr>
          <p:cNvPr id="14" name="Picture 13" descr="A close up of a logo&#10;&#10;Description automatically generated">
            <a:extLst>
              <a:ext uri="{FF2B5EF4-FFF2-40B4-BE49-F238E27FC236}">
                <a16:creationId xmlns="" xmlns:a16="http://schemas.microsoft.com/office/drawing/2014/main" id="{8C27BE40-AC7C-47A5-A470-9229ABE57BF9}"/>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192180" y="79272"/>
            <a:ext cx="933598" cy="1398963"/>
          </a:xfrm>
          <a:prstGeom prst="rect">
            <a:avLst/>
          </a:prstGeom>
        </p:spPr>
      </p:pic>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9"/>
          <p:cNvGrpSpPr/>
          <p:nvPr/>
        </p:nvGrpSpPr>
        <p:grpSpPr>
          <a:xfrm>
            <a:off x="-8308" y="252240"/>
            <a:ext cx="8428073" cy="1064218"/>
            <a:chOff x="-8308" y="252240"/>
            <a:chExt cx="8428073" cy="1064218"/>
          </a:xfrm>
        </p:grpSpPr>
        <p:sp>
          <p:nvSpPr>
            <p:cNvPr id="11" name="Rectangle 10">
              <a:extLst>
                <a:ext uri="{FF2B5EF4-FFF2-40B4-BE49-F238E27FC236}">
                  <a16:creationId xmlns:a16="http://schemas.microsoft.com/office/drawing/2014/main" xmlns="" id="{620A7DEA-950C-4954-B3B7-2672370FABF4}"/>
                </a:ext>
              </a:extLst>
            </p:cNvPr>
            <p:cNvSpPr/>
            <p:nvPr/>
          </p:nvSpPr>
          <p:spPr>
            <a:xfrm>
              <a:off x="420007" y="700024"/>
              <a:ext cx="7999758" cy="461665"/>
            </a:xfrm>
            <a:prstGeom prst="rect">
              <a:avLst/>
            </a:prstGeom>
          </p:spPr>
          <p:txBody>
            <a:bodyPr wrap="square">
              <a:spAutoFit/>
            </a:bodyPr>
            <a:lstStyle/>
            <a:p>
              <a:r>
                <a:rPr lang="en-US" sz="2400" b="1" dirty="0" smtClean="0">
                  <a:solidFill>
                    <a:schemeClr val="accent2">
                      <a:lumMod val="75000"/>
                    </a:schemeClr>
                  </a:solidFill>
                </a:rPr>
                <a:t>Position Property</a:t>
              </a:r>
              <a:endParaRPr lang="en-GB" sz="2400" b="1" dirty="0" smtClean="0">
                <a:solidFill>
                  <a:schemeClr val="accent2">
                    <a:lumMod val="75000"/>
                  </a:schemeClr>
                </a:solidFill>
              </a:endParaRPr>
            </a:p>
          </p:txBody>
        </p:sp>
        <p:cxnSp>
          <p:nvCxnSpPr>
            <p:cNvPr id="12" name="Straight Connector 11">
              <a:extLst>
                <a:ext uri="{FF2B5EF4-FFF2-40B4-BE49-F238E27FC236}">
                  <a16:creationId xmlns:a16="http://schemas.microsoft.com/office/drawing/2014/main" xmlns="" id="{A4293697-6E2C-4331-B4E1-C58B355192F4}"/>
                </a:ext>
              </a:extLst>
            </p:cNvPr>
            <p:cNvCxnSpPr>
              <a:cxnSpLocks/>
            </p:cNvCxnSpPr>
            <p:nvPr/>
          </p:nvCxnSpPr>
          <p:spPr>
            <a:xfrm>
              <a:off x="-8308" y="1316458"/>
              <a:ext cx="8300052" cy="0"/>
            </a:xfrm>
            <a:prstGeom prst="line">
              <a:avLst/>
            </a:prstGeom>
            <a:ln w="38100">
              <a:solidFill>
                <a:schemeClr val="accent2">
                  <a:lumMod val="75000"/>
                </a:schemeClr>
              </a:solidFill>
            </a:ln>
          </p:spPr>
          <p:style>
            <a:lnRef idx="1">
              <a:schemeClr val="accent1"/>
            </a:lnRef>
            <a:fillRef idx="0">
              <a:schemeClr val="accent1"/>
            </a:fillRef>
            <a:effectRef idx="0">
              <a:schemeClr val="accent1"/>
            </a:effectRef>
            <a:fontRef idx="minor">
              <a:schemeClr val="tx1"/>
            </a:fontRef>
          </p:style>
        </p:cxnSp>
        <p:sp>
          <p:nvSpPr>
            <p:cNvPr id="13" name="Rectangle 12">
              <a:extLst>
                <a:ext uri="{FF2B5EF4-FFF2-40B4-BE49-F238E27FC236}">
                  <a16:creationId xmlns:a16="http://schemas.microsoft.com/office/drawing/2014/main" xmlns="" id="{68CE83B1-4814-4C9B-8095-7F6242756005}"/>
                </a:ext>
              </a:extLst>
            </p:cNvPr>
            <p:cNvSpPr/>
            <p:nvPr/>
          </p:nvSpPr>
          <p:spPr>
            <a:xfrm>
              <a:off x="393111" y="252240"/>
              <a:ext cx="7497214" cy="461665"/>
            </a:xfrm>
            <a:prstGeom prst="rect">
              <a:avLst/>
            </a:prstGeom>
          </p:spPr>
          <p:txBody>
            <a:bodyPr wrap="square">
              <a:spAutoFit/>
            </a:bodyPr>
            <a:lstStyle/>
            <a:p>
              <a:r>
                <a:rPr lang="en-US" sz="2400" b="1" dirty="0" smtClean="0">
                  <a:solidFill>
                    <a:schemeClr val="accent1">
                      <a:lumMod val="75000"/>
                    </a:schemeClr>
                  </a:solidFill>
                </a:rPr>
                <a:t>CSS – </a:t>
              </a:r>
              <a:r>
                <a:rPr lang="en-US" sz="2400" b="1" dirty="0" smtClean="0">
                  <a:solidFill>
                    <a:schemeClr val="accent1">
                      <a:lumMod val="75000"/>
                    </a:schemeClr>
                  </a:solidFill>
                </a:rPr>
                <a:t>Box Model and Position Property</a:t>
              </a:r>
              <a:endParaRPr lang="en-US" sz="2400" b="1" dirty="0">
                <a:solidFill>
                  <a:schemeClr val="accent1">
                    <a:lumMod val="75000"/>
                  </a:schemeClr>
                </a:solidFill>
              </a:endParaRPr>
            </a:p>
          </p:txBody>
        </p:sp>
      </p:grpSp>
      <p:sp>
        <p:nvSpPr>
          <p:cNvPr id="9" name="Content Placeholder 2"/>
          <p:cNvSpPr txBox="1">
            <a:spLocks/>
          </p:cNvSpPr>
          <p:nvPr/>
        </p:nvSpPr>
        <p:spPr>
          <a:xfrm>
            <a:off x="306788" y="1662969"/>
            <a:ext cx="8296885" cy="4225213"/>
          </a:xfrm>
          <a:prstGeom prst="rect">
            <a:avLst/>
          </a:prstGeom>
        </p:spPr>
        <p:txBody>
          <a:bodyPr>
            <a:normAutofit/>
          </a:bodyPr>
          <a:lstStyle/>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chemeClr val="tx1"/>
                </a:solidFill>
                <a:effectLst/>
                <a:uLnTx/>
                <a:uFillTx/>
                <a:latin typeface="+mn-lt"/>
                <a:ea typeface="+mn-ea"/>
                <a:cs typeface="+mn-cs"/>
              </a:rPr>
              <a:t>By default, the browser determines the positioning of each element</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chemeClr val="tx1"/>
                </a:solidFill>
                <a:effectLst/>
                <a:uLnTx/>
                <a:uFillTx/>
                <a:latin typeface="+mn-lt"/>
                <a:ea typeface="+mn-ea"/>
                <a:cs typeface="+mn-cs"/>
              </a:rPr>
              <a:t>CSS introduced the </a:t>
            </a:r>
            <a:r>
              <a:rPr kumimoji="0" lang="en-US" sz="2400" b="1" i="0" u="none" strike="noStrike" kern="1200" cap="none" spc="0" normalizeH="0" baseline="0" noProof="0" dirty="0" smtClean="0">
                <a:ln>
                  <a:noFill/>
                </a:ln>
                <a:solidFill>
                  <a:schemeClr val="tx1"/>
                </a:solidFill>
                <a:effectLst/>
                <a:uLnTx/>
                <a:uFillTx/>
                <a:latin typeface="+mn-lt"/>
                <a:ea typeface="+mn-ea"/>
                <a:cs typeface="+mn-cs"/>
              </a:rPr>
              <a:t>position </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property and a capability to control how  and where page elements are displayed</a:t>
            </a:r>
          </a:p>
          <a:p>
            <a:pPr marL="228600" marR="0" lvl="0" indent="-228600" algn="l" defTabSz="914400" rtl="0" eaLnBrk="1" fontAlgn="auto" latinLnBrk="0" hangingPunct="1">
              <a:lnSpc>
                <a:spcPct val="90000"/>
              </a:lnSpc>
              <a:spcBef>
                <a:spcPts val="1000"/>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chemeClr val="tx1"/>
                </a:solidFill>
                <a:effectLst/>
                <a:uLnTx/>
                <a:uFillTx/>
                <a:latin typeface="+mn-lt"/>
                <a:ea typeface="+mn-ea"/>
                <a:cs typeface="+mn-cs"/>
              </a:rPr>
              <a:t>Position property</a:t>
            </a:r>
            <a:r>
              <a:rPr kumimoji="0" lang="en-US" sz="2400" b="0" i="0" u="none" strike="noStrike" kern="1200" cap="none" spc="0" normalizeH="0" noProof="0" dirty="0" smtClean="0">
                <a:ln>
                  <a:noFill/>
                </a:ln>
                <a:solidFill>
                  <a:schemeClr val="tx1"/>
                </a:solidFill>
                <a:effectLst/>
                <a:uLnTx/>
                <a:uFillTx/>
                <a:latin typeface="+mn-lt"/>
                <a:ea typeface="+mn-ea"/>
                <a:cs typeface="+mn-cs"/>
              </a:rPr>
              <a:t> values:</a:t>
            </a:r>
          </a:p>
          <a:p>
            <a:pPr marL="685800" lvl="1" indent="-228600">
              <a:lnSpc>
                <a:spcPct val="90000"/>
              </a:lnSpc>
              <a:spcBef>
                <a:spcPts val="1000"/>
              </a:spcBef>
              <a:buFont typeface="Arial" panose="020B0604020202020204" pitchFamily="34" charset="0"/>
              <a:buChar char="•"/>
            </a:pPr>
            <a:r>
              <a:rPr lang="en-US" sz="2400" baseline="0" dirty="0" smtClean="0"/>
              <a:t>Absolute</a:t>
            </a:r>
          </a:p>
          <a:p>
            <a:pPr marL="685800" lvl="1" indent="-228600">
              <a:lnSpc>
                <a:spcPct val="90000"/>
              </a:lnSpc>
              <a:spcBef>
                <a:spcPts val="1000"/>
              </a:spcBef>
              <a:buFont typeface="Arial" panose="020B0604020202020204" pitchFamily="34" charset="0"/>
              <a:buChar char="•"/>
            </a:pPr>
            <a:r>
              <a:rPr kumimoji="0" lang="en-US" sz="2400" b="0" i="0" u="none" strike="noStrike" kern="1200" cap="none" spc="0" normalizeH="0" noProof="0" dirty="0" smtClean="0">
                <a:ln>
                  <a:noFill/>
                </a:ln>
                <a:solidFill>
                  <a:schemeClr val="tx1"/>
                </a:solidFill>
                <a:effectLst/>
                <a:uLnTx/>
                <a:uFillTx/>
                <a:latin typeface="+mn-lt"/>
                <a:ea typeface="+mn-ea"/>
                <a:cs typeface="+mn-cs"/>
              </a:rPr>
              <a:t>Relative</a:t>
            </a:r>
            <a:endParaRPr kumimoji="0" lang="en-US" sz="2400" b="0" i="0" u="none" strike="noStrike" kern="1200" cap="none" spc="0" normalizeH="0" baseline="0" noProof="0" dirty="0">
              <a:ln>
                <a:noFill/>
              </a:ln>
              <a:solidFill>
                <a:schemeClr val="tx1"/>
              </a:solidFill>
              <a:effectLst/>
              <a:uLnTx/>
              <a:uFillTx/>
              <a:latin typeface="+mn-lt"/>
              <a:ea typeface="+mn-ea"/>
              <a:cs typeface="+mn-cs"/>
            </a:endParaRPr>
          </a:p>
        </p:txBody>
      </p:sp>
      <p:pic>
        <p:nvPicPr>
          <p:cNvPr id="10" name="Picture 9" descr="A close up of a logo&#10;&#10;Description automatically generated">
            <a:extLst>
              <a:ext uri="{FF2B5EF4-FFF2-40B4-BE49-F238E27FC236}">
                <a16:creationId xmlns="" xmlns:a16="http://schemas.microsoft.com/office/drawing/2014/main" id="{8C27BE40-AC7C-47A5-A470-9229ABE57BF9}"/>
              </a:ext>
            </a:extLst>
          </p:cNvPr>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11192180" y="79272"/>
            <a:ext cx="933598" cy="1398963"/>
          </a:xfrm>
          <a:prstGeom prst="rect">
            <a:avLst/>
          </a:prstGeom>
        </p:spPr>
      </p:pic>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title"/>
          </p:nvPr>
        </p:nvSpPr>
        <p:spPr>
          <a:xfrm>
            <a:off x="484239" y="0"/>
            <a:ext cx="10515600" cy="1325563"/>
          </a:xfrm>
        </p:spPr>
        <p:txBody>
          <a:bodyPr>
            <a:normAutofit/>
          </a:bodyPr>
          <a:lstStyle/>
          <a:p>
            <a:r>
              <a:rPr lang="en-US" sz="3600" dirty="0">
                <a:solidFill>
                  <a:srgbClr val="0070C0"/>
                </a:solidFill>
              </a:rPr>
              <a:t>Positioning Elements: Absolute Positioning, z-index</a:t>
            </a:r>
          </a:p>
        </p:txBody>
      </p:sp>
      <p:sp>
        <p:nvSpPr>
          <p:cNvPr id="3" name="Content Placeholder 2"/>
          <p:cNvSpPr>
            <a:spLocks noGrp="1"/>
          </p:cNvSpPr>
          <p:nvPr>
            <p:ph idx="1"/>
          </p:nvPr>
        </p:nvSpPr>
        <p:spPr>
          <a:xfrm>
            <a:off x="985683" y="970219"/>
            <a:ext cx="10515600" cy="2126943"/>
          </a:xfrm>
        </p:spPr>
        <p:txBody>
          <a:bodyPr>
            <a:normAutofit lnSpcReduction="10000"/>
          </a:bodyPr>
          <a:lstStyle/>
          <a:p>
            <a:r>
              <a:rPr lang="en-US" dirty="0"/>
              <a:t>Before CSS, controlling element positioning in HTML documents was difficult—the browser determined positioning.</a:t>
            </a:r>
          </a:p>
          <a:p>
            <a:r>
              <a:rPr lang="en-US" dirty="0"/>
              <a:t>CSS introduced the </a:t>
            </a:r>
            <a:r>
              <a:rPr lang="en-US" b="1" dirty="0"/>
              <a:t>position </a:t>
            </a:r>
            <a:r>
              <a:rPr lang="en-US" dirty="0"/>
              <a:t>property and a capability called </a:t>
            </a:r>
            <a:r>
              <a:rPr lang="en-US" b="1" dirty="0"/>
              <a:t>absolute positioning</a:t>
            </a:r>
            <a:r>
              <a:rPr lang="en-US" dirty="0"/>
              <a:t>, which gives you greater control over how document elements are displayed.</a:t>
            </a:r>
          </a:p>
          <a:p>
            <a:endParaRPr lang="en-US" dirty="0"/>
          </a:p>
        </p:txBody>
      </p:sp>
      <p:pic>
        <p:nvPicPr>
          <p:cNvPr id="4" name="Picture 3"/>
          <p:cNvPicPr>
            <a:picLocks noChangeAspect="1"/>
          </p:cNvPicPr>
          <p:nvPr/>
        </p:nvPicPr>
        <p:blipFill>
          <a:blip r:embed="rId2"/>
          <a:stretch>
            <a:fillRect/>
          </a:stretch>
        </p:blipFill>
        <p:spPr>
          <a:xfrm>
            <a:off x="354575" y="2990749"/>
            <a:ext cx="4600883" cy="2628386"/>
          </a:xfrm>
          <a:prstGeom prst="rect">
            <a:avLst/>
          </a:prstGeom>
        </p:spPr>
      </p:pic>
      <p:pic>
        <p:nvPicPr>
          <p:cNvPr id="5" name="Picture 4"/>
          <p:cNvPicPr>
            <a:picLocks noChangeAspect="1"/>
          </p:cNvPicPr>
          <p:nvPr/>
        </p:nvPicPr>
        <p:blipFill>
          <a:blip r:embed="rId3"/>
          <a:stretch>
            <a:fillRect/>
          </a:stretch>
        </p:blipFill>
        <p:spPr>
          <a:xfrm>
            <a:off x="5129980" y="2771366"/>
            <a:ext cx="7002411" cy="3703175"/>
          </a:xfrm>
          <a:prstGeom prst="rect">
            <a:avLst/>
          </a:prstGeom>
        </p:spPr>
      </p:pic>
      <p:pic>
        <p:nvPicPr>
          <p:cNvPr id="6" name="Picture 5" descr="A close up of a logo&#10;&#10;Description automatically generated">
            <a:extLst>
              <a:ext uri="{FF2B5EF4-FFF2-40B4-BE49-F238E27FC236}">
                <a16:creationId xmlns="" xmlns:a16="http://schemas.microsoft.com/office/drawing/2014/main" id="{301F7F2D-432A-4CAE-8540-9248100DF2B3}"/>
              </a:ext>
            </a:extLst>
          </p:cNvPr>
          <p:cNvPicPr>
            <a:picLocks noChangeAspect="1"/>
          </p:cNvPicPr>
          <p:nvPr/>
        </p:nvPicPr>
        <p:blipFill>
          <a:blip r:embed="rId4" cstate="print">
            <a:extLst>
              <a:ext uri="{28A0092B-C50C-407E-A947-70E740481C1C}">
                <a14:useLocalDpi xmlns="" xmlns:a14="http://schemas.microsoft.com/office/drawing/2010/main" val="0"/>
              </a:ext>
            </a:extLst>
          </a:blip>
          <a:stretch>
            <a:fillRect/>
          </a:stretch>
        </p:blipFill>
        <p:spPr>
          <a:xfrm>
            <a:off x="11363417" y="1"/>
            <a:ext cx="768974" cy="1152280"/>
          </a:xfrm>
          <a:prstGeom prst="rect">
            <a:avLst/>
          </a:prstGeom>
        </p:spPr>
      </p:pic>
      <p:cxnSp>
        <p:nvCxnSpPr>
          <p:cNvPr id="7" name="Straight Connector 6">
            <a:extLst>
              <a:ext uri="{FF2B5EF4-FFF2-40B4-BE49-F238E27FC236}">
                <a16:creationId xmlns="" xmlns:a16="http://schemas.microsoft.com/office/drawing/2014/main" id="{CF25BB59-1FCE-4D04-8F7D-A5A6767F05BF}"/>
              </a:ext>
            </a:extLst>
          </p:cNvPr>
          <p:cNvCxnSpPr>
            <a:cxnSpLocks/>
          </p:cNvCxnSpPr>
          <p:nvPr/>
        </p:nvCxnSpPr>
        <p:spPr>
          <a:xfrm flipV="1">
            <a:off x="1296139" y="901682"/>
            <a:ext cx="7904054" cy="68537"/>
          </a:xfrm>
          <a:prstGeom prst="line">
            <a:avLst/>
          </a:prstGeom>
          <a:ln w="38100">
            <a:solidFill>
              <a:srgbClr val="DFA267"/>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2871960864"/>
      </p:ext>
    </p:extLst>
  </p:cSld>
  <p:clrMapOvr>
    <a:masterClrMapping/>
  </p:clrMapOvr>
  <p:transition/>
</p:sld>
</file>

<file path=ppt/slides/slide8.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88361" y="133810"/>
            <a:ext cx="8855639" cy="6222745"/>
          </a:xfrm>
          <a:prstGeom prst="rect">
            <a:avLst/>
          </a:prstGeom>
        </p:spPr>
      </p:pic>
      <p:pic>
        <p:nvPicPr>
          <p:cNvPr id="3" name="Picture 2" descr="A close up of a logo&#10;&#10;Description automatically generated">
            <a:extLst>
              <a:ext uri="{FF2B5EF4-FFF2-40B4-BE49-F238E27FC236}">
                <a16:creationId xmlns="" xmlns:a16="http://schemas.microsoft.com/office/drawing/2014/main" id="{A7703D33-99A0-49FA-BD49-C021A96AE4B0}"/>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156668" y="0"/>
            <a:ext cx="933598" cy="1398963"/>
          </a:xfrm>
          <a:prstGeom prst="rect">
            <a:avLst/>
          </a:prstGeom>
        </p:spPr>
      </p:pic>
    </p:spTree>
    <p:extLst>
      <p:ext uri="{BB962C8B-B14F-4D97-AF65-F5344CB8AC3E}">
        <p14:creationId xmlns="" xmlns:p14="http://schemas.microsoft.com/office/powerpoint/2010/main" val="1626371106"/>
      </p:ext>
    </p:extLst>
  </p:cSld>
  <p:clrMapOvr>
    <a:masterClrMapping/>
  </p:clrMapOvr>
  <p:transition/>
</p:sld>
</file>

<file path=ppt/slides/slide9.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5267325" y="2388299"/>
            <a:ext cx="6924675" cy="3257550"/>
          </a:xfrm>
          <a:prstGeom prst="rect">
            <a:avLst/>
          </a:prstGeom>
        </p:spPr>
      </p:pic>
      <p:sp>
        <p:nvSpPr>
          <p:cNvPr id="6" name="Content Placeholder 2"/>
          <p:cNvSpPr>
            <a:spLocks noGrp="1"/>
          </p:cNvSpPr>
          <p:nvPr>
            <p:ph idx="1"/>
          </p:nvPr>
        </p:nvSpPr>
        <p:spPr>
          <a:xfrm>
            <a:off x="359951" y="512096"/>
            <a:ext cx="5120149" cy="5402008"/>
          </a:xfrm>
        </p:spPr>
        <p:txBody>
          <a:bodyPr>
            <a:normAutofit lnSpcReduction="10000"/>
          </a:bodyPr>
          <a:lstStyle/>
          <a:p>
            <a:r>
              <a:rPr lang="en-US" dirty="0"/>
              <a:t>The </a:t>
            </a:r>
            <a:r>
              <a:rPr lang="en-US" b="1" dirty="0"/>
              <a:t>z-index </a:t>
            </a:r>
            <a:r>
              <a:rPr lang="en-US" dirty="0"/>
              <a:t>property allows you to </a:t>
            </a:r>
            <a:r>
              <a:rPr lang="en-US" i="1" dirty="0"/>
              <a:t>layer overlapping elements</a:t>
            </a:r>
            <a:r>
              <a:rPr lang="en-US" dirty="0"/>
              <a:t>.</a:t>
            </a:r>
          </a:p>
          <a:p>
            <a:r>
              <a:rPr lang="en-US" dirty="0"/>
              <a:t>Elements that have </a:t>
            </a:r>
            <a:r>
              <a:rPr lang="en-US" i="1" dirty="0"/>
              <a:t>higher </a:t>
            </a:r>
            <a:r>
              <a:rPr lang="en-US" dirty="0"/>
              <a:t>z-index values are displayed in </a:t>
            </a:r>
            <a:r>
              <a:rPr lang="en-US" i="1" dirty="0"/>
              <a:t>front </a:t>
            </a:r>
            <a:r>
              <a:rPr lang="en-US" dirty="0"/>
              <a:t>of elements with </a:t>
            </a:r>
            <a:r>
              <a:rPr lang="en-US" i="1" dirty="0"/>
              <a:t>lower </a:t>
            </a:r>
            <a:r>
              <a:rPr lang="en-US" dirty="0"/>
              <a:t>z-index values.</a:t>
            </a:r>
          </a:p>
          <a:p>
            <a:r>
              <a:rPr lang="en-US" dirty="0"/>
              <a:t>If you do not specify a z-index or if elements have the same z-index value, the elements are placed from background to foreground in the order in which they’re encountered in the document.</a:t>
            </a:r>
          </a:p>
          <a:p>
            <a:r>
              <a:rPr lang="en-US" dirty="0"/>
              <a:t>The default z-index value is 0.</a:t>
            </a:r>
          </a:p>
          <a:p>
            <a:endParaRPr lang="en-US" dirty="0"/>
          </a:p>
        </p:txBody>
      </p:sp>
      <p:pic>
        <p:nvPicPr>
          <p:cNvPr id="5" name="Picture 4" descr="A close up of a logo&#10;&#10;Description automatically generated">
            <a:extLst>
              <a:ext uri="{FF2B5EF4-FFF2-40B4-BE49-F238E27FC236}">
                <a16:creationId xmlns="" xmlns:a16="http://schemas.microsoft.com/office/drawing/2014/main" id="{13EE898F-70EE-42A1-A40C-B69F3AF8C082}"/>
              </a:ext>
            </a:extLst>
          </p:cNvPr>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11138913" y="51234"/>
            <a:ext cx="933598" cy="1398963"/>
          </a:xfrm>
          <a:prstGeom prst="rect">
            <a:avLst/>
          </a:prstGeom>
        </p:spPr>
      </p:pic>
    </p:spTree>
    <p:extLst>
      <p:ext uri="{BB962C8B-B14F-4D97-AF65-F5344CB8AC3E}">
        <p14:creationId xmlns="" xmlns:p14="http://schemas.microsoft.com/office/powerpoint/2010/main" val="72498254"/>
      </p:ext>
    </p:extLst>
  </p:cSld>
  <p:clrMapOvr>
    <a:masterClrMapping/>
  </p:clrMapOvr>
  <p:transition/>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880</TotalTime>
  <Words>1851</Words>
  <Application>Microsoft Office PowerPoint</Application>
  <PresentationFormat>Custom</PresentationFormat>
  <Paragraphs>179</Paragraphs>
  <Slides>34</Slides>
  <Notes>0</Notes>
  <HiddenSlides>24</HiddenSlides>
  <MMClips>1</MMClips>
  <ScaleCrop>false</ScaleCrop>
  <HeadingPairs>
    <vt:vector size="4" baseType="variant">
      <vt:variant>
        <vt:lpstr>Theme</vt:lpstr>
      </vt:variant>
      <vt:variant>
        <vt:i4>1</vt:i4>
      </vt:variant>
      <vt:variant>
        <vt:lpstr>Slide Titles</vt:lpstr>
      </vt:variant>
      <vt:variant>
        <vt:i4>34</vt:i4>
      </vt:variant>
    </vt:vector>
  </HeadingPairs>
  <TitlesOfParts>
    <vt:vector size="35" baseType="lpstr">
      <vt:lpstr>Office Theme</vt:lpstr>
      <vt:lpstr>Slide 1</vt:lpstr>
      <vt:lpstr>Slide 2</vt:lpstr>
      <vt:lpstr>Slide 3</vt:lpstr>
      <vt:lpstr>Slide 4</vt:lpstr>
      <vt:lpstr>Slide 5</vt:lpstr>
      <vt:lpstr>Slide 6</vt:lpstr>
      <vt:lpstr>Positioning Elements: Absolute Positioning, z-index</vt:lpstr>
      <vt:lpstr>Slide 8</vt:lpstr>
      <vt:lpstr>Slide 9</vt:lpstr>
      <vt:lpstr>Positioning Elements: Relative Positioning, span</vt:lpstr>
      <vt:lpstr>Slide 11</vt:lpstr>
      <vt:lpstr>Slide 12</vt:lpstr>
      <vt:lpstr>Slide 13</vt:lpstr>
      <vt:lpstr>Slide 14</vt:lpstr>
      <vt:lpstr>background-image Property</vt:lpstr>
      <vt:lpstr>background-attachment: fixed Property</vt:lpstr>
      <vt:lpstr>Element Dimensions</vt:lpstr>
      <vt:lpstr>Slide 18</vt:lpstr>
      <vt:lpstr>Box Model and Text Flow</vt:lpstr>
      <vt:lpstr>Slide 20</vt:lpstr>
      <vt:lpstr>Slide 21</vt:lpstr>
      <vt:lpstr>Drop-Down Menus</vt:lpstr>
      <vt:lpstr>Slide 23</vt:lpstr>
      <vt:lpstr>Text Shadows</vt:lpstr>
      <vt:lpstr>Slide 25</vt:lpstr>
      <vt:lpstr>Rounded Corners</vt:lpstr>
      <vt:lpstr>Slide 27</vt:lpstr>
      <vt:lpstr>Color</vt:lpstr>
      <vt:lpstr>Slide 29</vt:lpstr>
      <vt:lpstr>CSS POSITIOniNG</vt:lpstr>
      <vt:lpstr>Slide 31</vt:lpstr>
      <vt:lpstr>Slide 32</vt:lpstr>
      <vt:lpstr>Slide 33</vt:lpstr>
      <vt:lpstr>Slide 34</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Suganthi Subramanian</dc:creator>
  <cp:lastModifiedBy>VJ</cp:lastModifiedBy>
  <cp:revision>12</cp:revision>
  <dcterms:created xsi:type="dcterms:W3CDTF">2020-06-01T08:29:39Z</dcterms:created>
  <dcterms:modified xsi:type="dcterms:W3CDTF">2020-06-28T18:07:30Z</dcterms:modified>
</cp:coreProperties>
</file>

<file path=docProps/thumbnail.jpeg>
</file>